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Lst>
  <p:sldSz cy="5143500" cx="9144000"/>
  <p:notesSz cx="6858000" cy="9144000"/>
  <p:embeddedFontLst>
    <p:embeddedFont>
      <p:font typeface="Raleway"/>
      <p:regular r:id="rId61"/>
      <p:bold r:id="rId62"/>
      <p:italic r:id="rId63"/>
      <p:boldItalic r:id="rId64"/>
    </p:embeddedFont>
    <p:embeddedFont>
      <p:font typeface="Roboto"/>
      <p:regular r:id="rId65"/>
      <p:bold r:id="rId66"/>
      <p:italic r:id="rId67"/>
      <p:boldItalic r:id="rId68"/>
    </p:embeddedFont>
    <p:embeddedFont>
      <p:font typeface="Lato"/>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C155C5-9369-474A-AAE2-8DCACCC96A1F}">
  <a:tblStyle styleId="{E8C155C5-9369-474A-AAE2-8DCACCC96A1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schemas.openxmlformats.org/officeDocument/2006/relationships/font" Target="fonts/Lato-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Lato-italic.fntdata"/><Relationship Id="rId70" Type="http://schemas.openxmlformats.org/officeDocument/2006/relationships/font" Target="fonts/La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aleway-bold.fntdata"/><Relationship Id="rId61" Type="http://schemas.openxmlformats.org/officeDocument/2006/relationships/font" Target="fonts/Raleway-regular.fntdata"/><Relationship Id="rId20" Type="http://schemas.openxmlformats.org/officeDocument/2006/relationships/slide" Target="slides/slide14.xml"/><Relationship Id="rId64" Type="http://schemas.openxmlformats.org/officeDocument/2006/relationships/font" Target="fonts/Raleway-boldItalic.fntdata"/><Relationship Id="rId63" Type="http://schemas.openxmlformats.org/officeDocument/2006/relationships/font" Target="fonts/Raleway-italic.fntdata"/><Relationship Id="rId22" Type="http://schemas.openxmlformats.org/officeDocument/2006/relationships/slide" Target="slides/slide16.xml"/><Relationship Id="rId66" Type="http://schemas.openxmlformats.org/officeDocument/2006/relationships/font" Target="fonts/Roboto-bold.fntdata"/><Relationship Id="rId21" Type="http://schemas.openxmlformats.org/officeDocument/2006/relationships/slide" Target="slides/slide15.xml"/><Relationship Id="rId65" Type="http://schemas.openxmlformats.org/officeDocument/2006/relationships/font" Target="fonts/Roboto-regular.fntdata"/><Relationship Id="rId24" Type="http://schemas.openxmlformats.org/officeDocument/2006/relationships/slide" Target="slides/slide18.xml"/><Relationship Id="rId68" Type="http://schemas.openxmlformats.org/officeDocument/2006/relationships/font" Target="fonts/Roboto-boldItalic.fntdata"/><Relationship Id="rId23" Type="http://schemas.openxmlformats.org/officeDocument/2006/relationships/slide" Target="slides/slide17.xml"/><Relationship Id="rId67" Type="http://schemas.openxmlformats.org/officeDocument/2006/relationships/font" Target="fonts/Roboto-italic.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La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2ccc6d6a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2ccc6d6a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52ccc6d6a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52ccc6d6a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2ccc6d6a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2ccc6d6a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49e09caf2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49e09caf2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49e09caf20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49e09caf20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9e09caf2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9e09caf2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49e09caf20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49e09caf20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Logistic regression is a classification algorithm used to find the probability of event success and event failure. It is used when the dependent variable is binary(0/1, True/False, Yes/No) in nature. It supports categorizing data into discrete classes by studying the relationship from a given set of labelled data. It learns a linear relationship from the given dataset and then introduces a non-linearity in the form of the Sigmoid function.</a:t>
            </a:r>
            <a:endParaRPr sz="1250">
              <a:solidFill>
                <a:srgbClr val="273239"/>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49e09caf20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49e09caf20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9e09caf2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49e09caf2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Data cleaning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Data preprocessing is an integral step in Machine Learning as the quality of data and the useful information that can be derived from it directly affects the ability of our model to learn; therefore, it is extremely important that we preprocess our data before feeding it into our model.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How Do Data Preprocessing and Feature Engineering Relate? </a:t>
            </a:r>
            <a:r>
              <a:rPr lang="en"/>
              <a:t>In preprocessing data engineers get and clean data from the sources to be used for feature engineering. Feature engineering is the part of creating the actual features.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The concepts that I will cover in this article are:</a:t>
            </a:r>
            <a:endParaRPr b="1"/>
          </a:p>
          <a:p>
            <a:pPr indent="-298450" lvl="0" marL="457200" rtl="0" algn="l">
              <a:spcBef>
                <a:spcPts val="0"/>
              </a:spcBef>
              <a:spcAft>
                <a:spcPts val="0"/>
              </a:spcAft>
              <a:buSzPts val="1100"/>
              <a:buAutoNum type="arabicPeriod"/>
            </a:pPr>
            <a:r>
              <a:rPr lang="en"/>
              <a:t>Handling Null Values</a:t>
            </a:r>
            <a:endParaRPr/>
          </a:p>
          <a:p>
            <a:pPr indent="-298450" lvl="0" marL="457200" rtl="0" algn="l">
              <a:spcBef>
                <a:spcPts val="0"/>
              </a:spcBef>
              <a:spcAft>
                <a:spcPts val="0"/>
              </a:spcAft>
              <a:buSzPts val="1100"/>
              <a:buAutoNum type="arabicPeriod"/>
            </a:pPr>
            <a:r>
              <a:rPr lang="en"/>
              <a:t>Standardization</a:t>
            </a:r>
            <a:endParaRPr/>
          </a:p>
          <a:p>
            <a:pPr indent="-298450" lvl="0" marL="457200" rtl="0" algn="l">
              <a:spcBef>
                <a:spcPts val="0"/>
              </a:spcBef>
              <a:spcAft>
                <a:spcPts val="0"/>
              </a:spcAft>
              <a:buSzPts val="1100"/>
              <a:buAutoNum type="arabicPeriod"/>
            </a:pPr>
            <a:r>
              <a:rPr lang="en"/>
              <a:t>Handling Categorical Variables</a:t>
            </a:r>
            <a:endParaRPr/>
          </a:p>
          <a:p>
            <a:pPr indent="-298450" lvl="0" marL="457200" rtl="0" algn="l">
              <a:spcBef>
                <a:spcPts val="0"/>
              </a:spcBef>
              <a:spcAft>
                <a:spcPts val="0"/>
              </a:spcAft>
              <a:buSzPts val="1100"/>
              <a:buAutoNum type="arabicPeriod"/>
            </a:pPr>
            <a:r>
              <a:rPr lang="en"/>
              <a:t>One-Hot Encoding</a:t>
            </a:r>
            <a:endParaRPr/>
          </a:p>
          <a:p>
            <a:pPr indent="-298450" lvl="0" marL="457200" rtl="0" algn="l">
              <a:spcBef>
                <a:spcPts val="0"/>
              </a:spcBef>
              <a:spcAft>
                <a:spcPts val="0"/>
              </a:spcAft>
              <a:buSzPts val="1100"/>
              <a:buAutoNum type="arabicPeriod"/>
            </a:pPr>
            <a:r>
              <a:rPr lang="en"/>
              <a:t>Multicollinearity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49e09caf20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49e09caf20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is Feature Engineering?</a:t>
            </a:r>
            <a:endParaRPr b="1"/>
          </a:p>
          <a:p>
            <a:pPr indent="0" lvl="0" marL="0" rtl="0" algn="l">
              <a:spcBef>
                <a:spcPts val="0"/>
              </a:spcBef>
              <a:spcAft>
                <a:spcPts val="0"/>
              </a:spcAft>
              <a:buNone/>
            </a:pPr>
            <a:r>
              <a:rPr lang="en"/>
              <a:t>Feature engineering refers to a process of selecting and transforming variables/features in your dataset when creating a predictive model using machine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Therefore you have to extract the features from the raw dataset you have collected before training your data in machine learning algorithms.</a:t>
            </a:r>
            <a:endParaRPr/>
          </a:p>
          <a:p>
            <a:pPr indent="0" lvl="0" marL="0" rtl="0" algn="l">
              <a:spcBef>
                <a:spcPts val="0"/>
              </a:spcBef>
              <a:spcAft>
                <a:spcPts val="0"/>
              </a:spcAft>
              <a:buNone/>
            </a:pPr>
            <a:r>
              <a:rPr lang="en"/>
              <a:t>Otherwise, it will be hard to gain good insights in your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 Continuous features in the dataset have a different range of values. Common examples of continuous features are age, salary, prices, and heights.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It is very important to handle continuous features in your dataset before you train machine learning algorithms. If you train your model with a different range of values, the model will not perform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do I mean when I say a different range of values? Let's say you have a dataset that has two continuous features, age and salary. The range of age will be different from range of salary, and that can cause problems.</a:t>
            </a:r>
            <a:endParaRPr/>
          </a:p>
          <a:p>
            <a:pPr indent="0" lvl="0" marL="0" rtl="0" algn="l">
              <a:lnSpc>
                <a:spcPct val="115000"/>
              </a:lnSpc>
              <a:spcBef>
                <a:spcPts val="700"/>
              </a:spcBef>
              <a:spcAft>
                <a:spcPts val="0"/>
              </a:spcAft>
              <a:buNone/>
            </a:pPr>
            <a:r>
              <a:rPr b="1" lang="en" sz="1300">
                <a:solidFill>
                  <a:schemeClr val="dk1"/>
                </a:solidFill>
                <a:highlight>
                  <a:srgbClr val="FFFFFF"/>
                </a:highlight>
                <a:latin typeface="Roboto"/>
                <a:ea typeface="Roboto"/>
                <a:cs typeface="Roboto"/>
                <a:sym typeface="Roboto"/>
              </a:rPr>
              <a:t>Min-Max Normalization</a:t>
            </a:r>
            <a:endParaRPr b="1" sz="1300">
              <a:solidFill>
                <a:schemeClr val="dk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b="1" lang="en" sz="1300">
                <a:solidFill>
                  <a:schemeClr val="dk1"/>
                </a:solidFill>
                <a:highlight>
                  <a:srgbClr val="FFFFFF"/>
                </a:highlight>
                <a:latin typeface="Roboto"/>
                <a:ea typeface="Roboto"/>
                <a:cs typeface="Roboto"/>
                <a:sym typeface="Roboto"/>
              </a:rPr>
              <a:t>Standardization</a:t>
            </a:r>
            <a:endParaRPr b="1" sz="1300">
              <a:solidFill>
                <a:schemeClr val="dk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b="1" lang="en" sz="1300">
                <a:solidFill>
                  <a:schemeClr val="dk1"/>
                </a:solidFill>
                <a:highlight>
                  <a:srgbClr val="FFFFFF"/>
                </a:highlight>
                <a:latin typeface="Roboto"/>
                <a:ea typeface="Roboto"/>
                <a:cs typeface="Roboto"/>
                <a:sym typeface="Roboto"/>
              </a:rPr>
              <a:t>How to Handle Categorical Features</a:t>
            </a:r>
            <a:endParaRPr b="1" sz="1300">
              <a:solidFill>
                <a:schemeClr val="dk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b="1" lang="en" sz="1300">
                <a:solidFill>
                  <a:schemeClr val="dk1"/>
                </a:solidFill>
                <a:highlight>
                  <a:srgbClr val="FFFFFF"/>
                </a:highlight>
                <a:latin typeface="Roboto"/>
                <a:ea typeface="Roboto"/>
                <a:cs typeface="Roboto"/>
                <a:sym typeface="Roboto"/>
              </a:rPr>
              <a:t>Label Encoding</a:t>
            </a:r>
            <a:endParaRPr b="1" sz="1300">
              <a:solidFill>
                <a:schemeClr val="dk1"/>
              </a:solidFill>
              <a:highlight>
                <a:srgbClr val="FFFFFF"/>
              </a:highlight>
              <a:latin typeface="Roboto"/>
              <a:ea typeface="Roboto"/>
              <a:cs typeface="Roboto"/>
              <a:sym typeface="Roboto"/>
            </a:endParaRPr>
          </a:p>
          <a:p>
            <a:pPr indent="0" lvl="0" marL="0" rtl="0" algn="l">
              <a:lnSpc>
                <a:spcPct val="115000"/>
              </a:lnSpc>
              <a:spcBef>
                <a:spcPts val="700"/>
              </a:spcBef>
              <a:spcAft>
                <a:spcPts val="0"/>
              </a:spcAft>
              <a:buNone/>
            </a:pPr>
            <a:r>
              <a:rPr b="1" lang="en" sz="1300">
                <a:solidFill>
                  <a:schemeClr val="dk1"/>
                </a:solidFill>
                <a:highlight>
                  <a:srgbClr val="FFFFFF"/>
                </a:highlight>
                <a:latin typeface="Roboto"/>
                <a:ea typeface="Roboto"/>
                <a:cs typeface="Roboto"/>
                <a:sym typeface="Roboto"/>
              </a:rPr>
              <a:t>One-hot-encoding</a:t>
            </a:r>
            <a:endParaRPr b="1" sz="1300">
              <a:solidFill>
                <a:schemeClr val="dk1"/>
              </a:solidFill>
              <a:highlight>
                <a:srgbClr val="FFFFFF"/>
              </a:highlight>
              <a:latin typeface="Roboto"/>
              <a:ea typeface="Roboto"/>
              <a:cs typeface="Roboto"/>
              <a:sym typeface="Roboto"/>
            </a:endParaRPr>
          </a:p>
          <a:p>
            <a:pPr indent="0" lvl="0" marL="0" rtl="0" algn="l">
              <a:spcBef>
                <a:spcPts val="3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9e09caf2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9e09caf2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9e09caf2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9e09caf2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None/>
            </a:pPr>
            <a:r>
              <a:rPr b="1" lang="en"/>
              <a:t>What is Feature Selection?</a:t>
            </a:r>
            <a:endParaRPr b="1"/>
          </a:p>
          <a:p>
            <a:pPr indent="0" lvl="0" marL="0" rtl="0" algn="l">
              <a:lnSpc>
                <a:spcPct val="115000"/>
              </a:lnSpc>
              <a:spcBef>
                <a:spcPts val="700"/>
              </a:spcBef>
              <a:spcAft>
                <a:spcPts val="0"/>
              </a:spcAft>
              <a:buNone/>
            </a:pPr>
            <a:r>
              <a:rPr lang="en"/>
              <a:t>Feature selection is the process where you automatically or manually select the features that contribute the most to your prediction variable or output.</a:t>
            </a:r>
            <a:endParaRPr/>
          </a:p>
          <a:p>
            <a:pPr indent="0" lvl="0" marL="0" rtl="0" algn="l">
              <a:lnSpc>
                <a:spcPct val="115000"/>
              </a:lnSpc>
              <a:spcBef>
                <a:spcPts val="700"/>
              </a:spcBef>
              <a:spcAft>
                <a:spcPts val="0"/>
              </a:spcAft>
              <a:buNone/>
            </a:pPr>
            <a:r>
              <a:rPr lang="en"/>
              <a:t>It enables the machine learning algorithm to train faster.</a:t>
            </a:r>
            <a:endParaRPr/>
          </a:p>
          <a:p>
            <a:pPr indent="0" lvl="0" marL="0" rtl="0" algn="l">
              <a:lnSpc>
                <a:spcPct val="115000"/>
              </a:lnSpc>
              <a:spcBef>
                <a:spcPts val="700"/>
              </a:spcBef>
              <a:spcAft>
                <a:spcPts val="0"/>
              </a:spcAft>
              <a:buNone/>
            </a:pPr>
            <a:r>
              <a:rPr lang="en"/>
              <a:t>It reduces the complexity of a model and makes it easier to interpret.</a:t>
            </a:r>
            <a:endParaRPr/>
          </a:p>
          <a:p>
            <a:pPr indent="0" lvl="0" marL="0" rtl="0" algn="l">
              <a:lnSpc>
                <a:spcPct val="115000"/>
              </a:lnSpc>
              <a:spcBef>
                <a:spcPts val="700"/>
              </a:spcBef>
              <a:spcAft>
                <a:spcPts val="0"/>
              </a:spcAft>
              <a:buNone/>
            </a:pPr>
            <a:r>
              <a:rPr lang="en"/>
              <a:t>It improves the accuracy of a model if the right subset is chosen.</a:t>
            </a:r>
            <a:endParaRPr/>
          </a:p>
          <a:p>
            <a:pPr indent="0" lvl="0" marL="0" rtl="0" algn="l">
              <a:lnSpc>
                <a:spcPct val="115000"/>
              </a:lnSpc>
              <a:spcBef>
                <a:spcPts val="700"/>
              </a:spcBef>
              <a:spcAft>
                <a:spcPts val="0"/>
              </a:spcAft>
              <a:buNone/>
            </a:pPr>
            <a:r>
              <a:rPr lang="en"/>
              <a:t>It reduces overfitting.</a:t>
            </a:r>
            <a:endParaRPr/>
          </a:p>
          <a:p>
            <a:pPr indent="0" lvl="0" marL="0" rtl="0" algn="l">
              <a:lnSpc>
                <a:spcPct val="115000"/>
              </a:lnSpc>
              <a:spcBef>
                <a:spcPts val="700"/>
              </a:spcBef>
              <a:spcAft>
                <a:spcPts val="0"/>
              </a:spcAft>
              <a:buNone/>
            </a:pPr>
            <a:r>
              <a:rPr b="1" lang="en"/>
              <a:t>Univariate Selection</a:t>
            </a:r>
            <a:endParaRPr b="1"/>
          </a:p>
          <a:p>
            <a:pPr indent="0" lvl="0" marL="0" rtl="0" algn="l">
              <a:lnSpc>
                <a:spcPct val="115000"/>
              </a:lnSpc>
              <a:spcBef>
                <a:spcPts val="700"/>
              </a:spcBef>
              <a:spcAft>
                <a:spcPts val="0"/>
              </a:spcAft>
              <a:buNone/>
            </a:pPr>
            <a:r>
              <a:rPr b="1" lang="en">
                <a:solidFill>
                  <a:schemeClr val="dk1"/>
                </a:solidFill>
                <a:highlight>
                  <a:srgbClr val="FFFFFF"/>
                </a:highlight>
              </a:rPr>
              <a:t>Feature Importance</a:t>
            </a:r>
            <a:endParaRPr b="1">
              <a:solidFill>
                <a:schemeClr val="dk1"/>
              </a:solidFill>
              <a:highlight>
                <a:srgbClr val="FFFFFF"/>
              </a:highlight>
            </a:endParaRPr>
          </a:p>
          <a:p>
            <a:pPr indent="0" lvl="0" marL="0" rtl="0" algn="l">
              <a:lnSpc>
                <a:spcPct val="115000"/>
              </a:lnSpc>
              <a:spcBef>
                <a:spcPts val="700"/>
              </a:spcBef>
              <a:spcAft>
                <a:spcPts val="0"/>
              </a:spcAft>
              <a:buNone/>
            </a:pPr>
            <a:r>
              <a:rPr b="1" lang="en">
                <a:solidFill>
                  <a:schemeClr val="dk1"/>
                </a:solidFill>
                <a:highlight>
                  <a:srgbClr val="FFFFFF"/>
                </a:highlight>
              </a:rPr>
              <a:t>Correlation Matrix Heatmap</a:t>
            </a:r>
            <a:endParaRPr b="1">
              <a:solidFill>
                <a:schemeClr val="dk1"/>
              </a:solidFill>
              <a:highlight>
                <a:srgbClr val="FFFFFF"/>
              </a:highlight>
            </a:endParaRPr>
          </a:p>
          <a:p>
            <a:pPr indent="0" lvl="0" marL="0" rtl="0" algn="l">
              <a:lnSpc>
                <a:spcPct val="115000"/>
              </a:lnSpc>
              <a:spcBef>
                <a:spcPts val="700"/>
              </a:spcBef>
              <a:spcAft>
                <a:spcPts val="0"/>
              </a:spcAft>
              <a:buNone/>
            </a:pPr>
            <a:r>
              <a:t/>
            </a:r>
            <a:endParaRPr/>
          </a:p>
          <a:p>
            <a:pPr indent="0" lvl="0" marL="0" rtl="0" algn="l">
              <a:lnSpc>
                <a:spcPct val="115000"/>
              </a:lnSpc>
              <a:spcBef>
                <a:spcPts val="700"/>
              </a:spcBef>
              <a:spcAft>
                <a:spcPts val="0"/>
              </a:spcAft>
              <a:buNone/>
            </a:pPr>
            <a:r>
              <a:t/>
            </a:r>
            <a:endParaRPr/>
          </a:p>
          <a:p>
            <a:pPr indent="0" lvl="0" marL="0" rtl="0" algn="l">
              <a:lnSpc>
                <a:spcPct val="115000"/>
              </a:lnSpc>
              <a:spcBef>
                <a:spcPts val="700"/>
              </a:spcBef>
              <a:spcAft>
                <a:spcPts val="0"/>
              </a:spcAft>
              <a:buNone/>
            </a:pPr>
            <a:r>
              <a:t/>
            </a:r>
            <a:endParaRPr b="1"/>
          </a:p>
          <a:p>
            <a:pPr indent="0" lvl="0" marL="0" rtl="0" algn="l">
              <a:spcBef>
                <a:spcPts val="30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9e09caf20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9e09caf20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9e09caf2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9e09caf2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49e09caf20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49e09caf20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49e09caf2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49e09caf20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9e09caf2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9e09caf2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2ce184dae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2ce184da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52ce184dae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52ce184dae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49e09caf20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49e09caf20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9e09caf2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9e09caf2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49e09caf20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49e09caf20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49e295f6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49e295f6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9e09caf20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9e09caf20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49e09caf2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49e09caf2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9e09caf2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9e09caf2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9e09caf2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9e09caf2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49e09caf2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49e09caf2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49e09caf20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49e09caf20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4b12a721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4b12a721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9e09caf2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9e09caf2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9e09caf2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9e09caf2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9e09caf2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49e09caf2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9e09caf2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49e09caf2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49e09caf2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49e09caf2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49e09caf2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49e09caf2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49e09caf2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49e09caf2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49e09caf2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49e09caf2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9e09caf20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49e09caf20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49e09caf2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49e09caf2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52ce184da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52ce184da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52ce184dae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52ce184dae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52ce184da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52ce184da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49e09caf20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49e09caf20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2ce184dae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2ce184dae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52ce184dae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52ce184dae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52ce184dae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52ce184dae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2ce184dae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2ce184dae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52ce184dae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52ce184dae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2ce184da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2ce184da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52ccc6d6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52ccc6d6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84b4ba14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84b4ba14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2ccc6d6aa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2ccc6d6a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meganmcmahon/Final_Project_Team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github.com/meganmcmahon/Final_Project_Team2"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meganmcmahon/Final_Project_Team2/blob/main/basic_personal_information.csv" TargetMode="External"/><Relationship Id="rId4" Type="http://schemas.openxmlformats.org/officeDocument/2006/relationships/hyperlink" Target="https://github.com/meganmcmahon/Final_Project_Team2/blob/main/Database%20splits%20joins%20.sq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Presentation (WIP)</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2, September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txBox="1"/>
          <p:nvPr>
            <p:ph idx="1" type="body"/>
          </p:nvPr>
        </p:nvSpPr>
        <p:spPr>
          <a:xfrm>
            <a:off x="5911750" y="2078875"/>
            <a:ext cx="2745000" cy="2465100"/>
          </a:xfrm>
          <a:prstGeom prst="rect">
            <a:avLst/>
          </a:prstGeom>
          <a:ln cap="flat" cmpd="sng" w="9525">
            <a:solidFill>
              <a:srgbClr val="9E9E9E"/>
            </a:solidFill>
            <a:prstDash val="solid"/>
            <a:round/>
            <a:headEnd len="sm" w="sm" type="none"/>
            <a:tailEnd len="sm" w="sm" type="none"/>
          </a:ln>
        </p:spPr>
        <p:txBody>
          <a:bodyPr anchorCtr="0" anchor="t" bIns="91425" lIns="91425" spcFirstLastPara="1" rIns="91425" wrap="square" tIns="91425">
            <a:normAutofit/>
          </a:bodyPr>
          <a:lstStyle/>
          <a:p>
            <a:pPr indent="0" lvl="0" marL="0" rtl="0" algn="l">
              <a:spcBef>
                <a:spcPts val="0"/>
              </a:spcBef>
              <a:spcAft>
                <a:spcPts val="1200"/>
              </a:spcAft>
              <a:buNone/>
            </a:pPr>
            <a:r>
              <a:rPr b="1" lang="en" sz="1100"/>
              <a:t>E</a:t>
            </a:r>
            <a:r>
              <a:rPr b="1" lang="en" sz="1100"/>
              <a:t>xample:</a:t>
            </a:r>
            <a:endParaRPr b="1" sz="1100"/>
          </a:p>
        </p:txBody>
      </p:sp>
      <p:sp>
        <p:nvSpPr>
          <p:cNvPr id="151" name="Google Shape;151;p22"/>
          <p:cNvSpPr txBox="1"/>
          <p:nvPr>
            <p:ph type="title"/>
          </p:nvPr>
        </p:nvSpPr>
        <p:spPr>
          <a:xfrm>
            <a:off x="729450" y="1318650"/>
            <a:ext cx="2211000" cy="114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152" name="Google Shape;152;p22"/>
          <p:cNvSpPr txBox="1"/>
          <p:nvPr>
            <p:ph idx="1" type="body"/>
          </p:nvPr>
        </p:nvSpPr>
        <p:spPr>
          <a:xfrm>
            <a:off x="729450" y="2378500"/>
            <a:ext cx="49668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Integer Data</a:t>
            </a:r>
            <a:endParaRPr b="1"/>
          </a:p>
          <a:p>
            <a:pPr indent="0" lvl="0" marL="0" rtl="0" algn="l">
              <a:spcBef>
                <a:spcPts val="1200"/>
              </a:spcBef>
              <a:spcAft>
                <a:spcPts val="0"/>
              </a:spcAft>
              <a:buNone/>
            </a:pPr>
            <a:r>
              <a:rPr b="1" lang="en"/>
              <a:t>Descriptive data for the numerical columns</a:t>
            </a:r>
            <a:endParaRPr b="1"/>
          </a:p>
          <a:p>
            <a:pPr indent="0" lvl="0" marL="0" rtl="0" algn="l">
              <a:spcBef>
                <a:spcPts val="1200"/>
              </a:spcBef>
              <a:spcAft>
                <a:spcPts val="0"/>
              </a:spcAft>
              <a:buNone/>
            </a:pPr>
            <a:r>
              <a:rPr b="1" lang="en"/>
              <a:t>Takeaways:</a:t>
            </a:r>
            <a:endParaRPr b="1"/>
          </a:p>
          <a:p>
            <a:pPr indent="-311150" lvl="0" marL="457200" rtl="0" algn="l">
              <a:spcBef>
                <a:spcPts val="1200"/>
              </a:spcBef>
              <a:spcAft>
                <a:spcPts val="0"/>
              </a:spcAft>
              <a:buClr>
                <a:schemeClr val="accent5"/>
              </a:buClr>
              <a:buSzPts val="1300"/>
              <a:buChar char="●"/>
            </a:pPr>
            <a:r>
              <a:rPr lang="en">
                <a:solidFill>
                  <a:schemeClr val="accent5"/>
                </a:solidFill>
              </a:rPr>
              <a:t>EmployeeCount = 1 for all values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StandardHours = 80 for all values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DailyRate, HourlyRate, MonthlyIncome, and MonthlyRate all contain equivalent </a:t>
            </a:r>
            <a:r>
              <a:rPr lang="en">
                <a:solidFill>
                  <a:schemeClr val="accent5"/>
                </a:solidFill>
              </a:rPr>
              <a:t>data</a:t>
            </a:r>
            <a:endParaRPr>
              <a:solidFill>
                <a:schemeClr val="accent5"/>
              </a:solidFill>
            </a:endParaRPr>
          </a:p>
        </p:txBody>
      </p:sp>
      <p:pic>
        <p:nvPicPr>
          <p:cNvPr id="153" name="Google Shape;153;p22"/>
          <p:cNvPicPr preferRelativeResize="0"/>
          <p:nvPr/>
        </p:nvPicPr>
        <p:blipFill rotWithShape="1">
          <a:blip r:embed="rId3">
            <a:alphaModFix/>
          </a:blip>
          <a:srcRect b="18583" l="17388" r="46234" t="52931"/>
          <a:stretch/>
        </p:blipFill>
        <p:spPr>
          <a:xfrm>
            <a:off x="6208825" y="2378500"/>
            <a:ext cx="2298074" cy="20366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txBox="1"/>
          <p:nvPr>
            <p:ph type="title"/>
          </p:nvPr>
        </p:nvSpPr>
        <p:spPr>
          <a:xfrm>
            <a:off x="766875" y="1308950"/>
            <a:ext cx="1882500" cy="118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159" name="Google Shape;159;p23"/>
          <p:cNvSpPr txBox="1"/>
          <p:nvPr>
            <p:ph idx="1" type="body"/>
          </p:nvPr>
        </p:nvSpPr>
        <p:spPr>
          <a:xfrm>
            <a:off x="766875" y="2219350"/>
            <a:ext cx="2202900" cy="24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 Scales:</a:t>
            </a:r>
            <a:endParaRPr b="1"/>
          </a:p>
          <a:p>
            <a:pPr indent="-304800" lvl="0" marL="457200" rtl="0" algn="l">
              <a:spcBef>
                <a:spcPts val="1200"/>
              </a:spcBef>
              <a:spcAft>
                <a:spcPts val="0"/>
              </a:spcAft>
              <a:buClr>
                <a:schemeClr val="accent5"/>
              </a:buClr>
              <a:buSzPts val="1200"/>
              <a:buChar char="●"/>
            </a:pPr>
            <a:r>
              <a:rPr lang="en" sz="1200">
                <a:solidFill>
                  <a:schemeClr val="accent5"/>
                </a:solidFill>
              </a:rPr>
              <a:t>Some of the columns = numerical keys used to classify categorical data</a:t>
            </a:r>
            <a:endParaRPr sz="1200">
              <a:solidFill>
                <a:schemeClr val="accent5"/>
              </a:solidFill>
            </a:endParaRPr>
          </a:p>
          <a:p>
            <a:pPr indent="-304800" lvl="0" marL="457200" rtl="0" algn="l">
              <a:spcBef>
                <a:spcPts val="0"/>
              </a:spcBef>
              <a:spcAft>
                <a:spcPts val="0"/>
              </a:spcAft>
              <a:buClr>
                <a:schemeClr val="accent5"/>
              </a:buClr>
              <a:buSzPts val="1200"/>
              <a:buChar char="●"/>
            </a:pPr>
            <a:r>
              <a:rPr lang="en" sz="1200">
                <a:solidFill>
                  <a:schemeClr val="accent5"/>
                </a:solidFill>
              </a:rPr>
              <a:t>Mean + standard deviation help identify the most common responses + the spread of responses</a:t>
            </a:r>
            <a:endParaRPr sz="1200">
              <a:solidFill>
                <a:schemeClr val="accent5"/>
              </a:solidFill>
            </a:endParaRPr>
          </a:p>
        </p:txBody>
      </p:sp>
      <p:pic>
        <p:nvPicPr>
          <p:cNvPr id="160" name="Google Shape;160;p23"/>
          <p:cNvPicPr preferRelativeResize="0"/>
          <p:nvPr/>
        </p:nvPicPr>
        <p:blipFill rotWithShape="1">
          <a:blip r:embed="rId3">
            <a:alphaModFix/>
          </a:blip>
          <a:srcRect b="22662" l="20089" r="22758" t="48878"/>
          <a:stretch/>
        </p:blipFill>
        <p:spPr>
          <a:xfrm>
            <a:off x="2969775" y="2234250"/>
            <a:ext cx="6066283" cy="1687377"/>
          </a:xfrm>
          <a:prstGeom prst="rect">
            <a:avLst/>
          </a:prstGeom>
          <a:noFill/>
          <a:ln cap="flat" cmpd="sng" w="9525">
            <a:solidFill>
              <a:schemeClr val="lt2"/>
            </a:solidFill>
            <a:prstDash val="solid"/>
            <a:round/>
            <a:headEnd len="sm" w="sm" type="none"/>
            <a:tailEnd len="sm" w="sm" type="none"/>
          </a:ln>
        </p:spPr>
      </p:pic>
      <p:pic>
        <p:nvPicPr>
          <p:cNvPr id="161" name="Google Shape;161;p23"/>
          <p:cNvPicPr preferRelativeResize="0"/>
          <p:nvPr/>
        </p:nvPicPr>
        <p:blipFill rotWithShape="1">
          <a:blip r:embed="rId4">
            <a:alphaModFix/>
          </a:blip>
          <a:srcRect b="65826" l="33368" r="53894" t="15535"/>
          <a:stretch/>
        </p:blipFill>
        <p:spPr>
          <a:xfrm>
            <a:off x="3089001" y="3989539"/>
            <a:ext cx="705847" cy="721834"/>
          </a:xfrm>
          <a:prstGeom prst="rect">
            <a:avLst/>
          </a:prstGeom>
          <a:noFill/>
          <a:ln cap="flat" cmpd="sng" w="9525">
            <a:solidFill>
              <a:schemeClr val="lt2"/>
            </a:solidFill>
            <a:prstDash val="solid"/>
            <a:round/>
            <a:headEnd len="sm" w="sm" type="none"/>
            <a:tailEnd len="sm" w="sm" type="none"/>
          </a:ln>
        </p:spPr>
      </p:pic>
      <p:pic>
        <p:nvPicPr>
          <p:cNvPr id="162" name="Google Shape;162;p23"/>
          <p:cNvPicPr preferRelativeResize="0"/>
          <p:nvPr/>
        </p:nvPicPr>
        <p:blipFill rotWithShape="1">
          <a:blip r:embed="rId5">
            <a:alphaModFix/>
          </a:blip>
          <a:srcRect b="67647" l="802" r="80523" t="18466"/>
          <a:stretch/>
        </p:blipFill>
        <p:spPr>
          <a:xfrm>
            <a:off x="6229741" y="3989549"/>
            <a:ext cx="877606" cy="721825"/>
          </a:xfrm>
          <a:prstGeom prst="rect">
            <a:avLst/>
          </a:prstGeom>
          <a:noFill/>
          <a:ln cap="flat" cmpd="sng" w="9525">
            <a:solidFill>
              <a:schemeClr val="lt2"/>
            </a:solidFill>
            <a:prstDash val="solid"/>
            <a:round/>
            <a:headEnd len="sm" w="sm" type="none"/>
            <a:tailEnd len="sm" w="sm" type="none"/>
          </a:ln>
        </p:spPr>
      </p:pic>
      <p:pic>
        <p:nvPicPr>
          <p:cNvPr id="163" name="Google Shape;163;p23"/>
          <p:cNvPicPr preferRelativeResize="0"/>
          <p:nvPr/>
        </p:nvPicPr>
        <p:blipFill rotWithShape="1">
          <a:blip r:embed="rId4">
            <a:alphaModFix/>
          </a:blip>
          <a:srcRect b="50697" l="33367" r="50638" t="34045"/>
          <a:stretch/>
        </p:blipFill>
        <p:spPr>
          <a:xfrm>
            <a:off x="3852209" y="3989539"/>
            <a:ext cx="910816" cy="607128"/>
          </a:xfrm>
          <a:prstGeom prst="rect">
            <a:avLst/>
          </a:prstGeom>
          <a:noFill/>
          <a:ln cap="flat" cmpd="sng" w="9525">
            <a:solidFill>
              <a:schemeClr val="lt2"/>
            </a:solidFill>
            <a:prstDash val="solid"/>
            <a:round/>
            <a:headEnd len="sm" w="sm" type="none"/>
            <a:tailEnd len="sm" w="sm" type="none"/>
          </a:ln>
        </p:spPr>
      </p:pic>
      <p:pic>
        <p:nvPicPr>
          <p:cNvPr id="164" name="Google Shape;164;p23"/>
          <p:cNvPicPr preferRelativeResize="0"/>
          <p:nvPr/>
        </p:nvPicPr>
        <p:blipFill rotWithShape="1">
          <a:blip r:embed="rId4">
            <a:alphaModFix/>
          </a:blip>
          <a:srcRect b="35236" l="33368" r="55372" t="50059"/>
          <a:stretch/>
        </p:blipFill>
        <p:spPr>
          <a:xfrm>
            <a:off x="4794322" y="3990302"/>
            <a:ext cx="705847" cy="644133"/>
          </a:xfrm>
          <a:prstGeom prst="rect">
            <a:avLst/>
          </a:prstGeom>
          <a:noFill/>
          <a:ln cap="flat" cmpd="sng" w="9525">
            <a:solidFill>
              <a:schemeClr val="lt2"/>
            </a:solidFill>
            <a:prstDash val="solid"/>
            <a:round/>
            <a:headEnd len="sm" w="sm" type="none"/>
            <a:tailEnd len="sm" w="sm" type="none"/>
          </a:ln>
        </p:spPr>
      </p:pic>
      <p:pic>
        <p:nvPicPr>
          <p:cNvPr id="165" name="Google Shape;165;p23"/>
          <p:cNvPicPr preferRelativeResize="0"/>
          <p:nvPr/>
        </p:nvPicPr>
        <p:blipFill rotWithShape="1">
          <a:blip r:embed="rId4">
            <a:alphaModFix/>
          </a:blip>
          <a:srcRect b="18695" l="33368" r="55372" t="65628"/>
          <a:stretch/>
        </p:blipFill>
        <p:spPr>
          <a:xfrm>
            <a:off x="5531467" y="3989552"/>
            <a:ext cx="663574" cy="645625"/>
          </a:xfrm>
          <a:prstGeom prst="rect">
            <a:avLst/>
          </a:prstGeom>
          <a:noFill/>
          <a:ln cap="flat" cmpd="sng" w="9525">
            <a:solidFill>
              <a:schemeClr val="lt2"/>
            </a:solidFill>
            <a:prstDash val="solid"/>
            <a:round/>
            <a:headEnd len="sm" w="sm" type="none"/>
            <a:tailEnd len="sm" w="sm" type="none"/>
          </a:ln>
        </p:spPr>
      </p:pic>
      <p:pic>
        <p:nvPicPr>
          <p:cNvPr id="166" name="Google Shape;166;p23"/>
          <p:cNvPicPr preferRelativeResize="0"/>
          <p:nvPr/>
        </p:nvPicPr>
        <p:blipFill rotWithShape="1">
          <a:blip r:embed="rId5">
            <a:alphaModFix/>
          </a:blip>
          <a:srcRect b="52873" l="802" r="76461" t="33239"/>
          <a:stretch/>
        </p:blipFill>
        <p:spPr>
          <a:xfrm>
            <a:off x="7133643" y="3989552"/>
            <a:ext cx="955710" cy="645625"/>
          </a:xfrm>
          <a:prstGeom prst="rect">
            <a:avLst/>
          </a:prstGeom>
          <a:noFill/>
          <a:ln cap="flat" cmpd="sng" w="9525">
            <a:solidFill>
              <a:schemeClr val="lt2"/>
            </a:solidFill>
            <a:prstDash val="solid"/>
            <a:round/>
            <a:headEnd len="sm" w="sm" type="none"/>
            <a:tailEnd len="sm" w="sm" type="none"/>
          </a:ln>
        </p:spPr>
      </p:pic>
      <p:pic>
        <p:nvPicPr>
          <p:cNvPr id="167" name="Google Shape;167;p23"/>
          <p:cNvPicPr preferRelativeResize="0"/>
          <p:nvPr/>
        </p:nvPicPr>
        <p:blipFill rotWithShape="1">
          <a:blip r:embed="rId5">
            <a:alphaModFix/>
          </a:blip>
          <a:srcRect b="38944" l="802" r="81828" t="47655"/>
          <a:stretch/>
        </p:blipFill>
        <p:spPr>
          <a:xfrm>
            <a:off x="8111074" y="3989552"/>
            <a:ext cx="805750" cy="687524"/>
          </a:xfrm>
          <a:prstGeom prst="rect">
            <a:avLst/>
          </a:prstGeom>
          <a:noFill/>
          <a:ln cap="flat" cmpd="sng" w="9525">
            <a:solidFill>
              <a:schemeClr val="lt2"/>
            </a:solidFill>
            <a:prstDash val="solid"/>
            <a:round/>
            <a:headEnd len="sm" w="sm" type="none"/>
            <a:tailEnd len="sm" w="sm" type="none"/>
          </a:ln>
        </p:spPr>
      </p:pic>
      <p:sp>
        <p:nvSpPr>
          <p:cNvPr id="168" name="Google Shape;168;p23"/>
          <p:cNvSpPr/>
          <p:nvPr/>
        </p:nvSpPr>
        <p:spPr>
          <a:xfrm>
            <a:off x="3331241" y="2641550"/>
            <a:ext cx="5704800" cy="3399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727252" y="1318650"/>
            <a:ext cx="22671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174" name="Google Shape;174;p24"/>
          <p:cNvSpPr txBox="1"/>
          <p:nvPr>
            <p:ph idx="1" type="body"/>
          </p:nvPr>
        </p:nvSpPr>
        <p:spPr>
          <a:xfrm>
            <a:off x="727250" y="2325600"/>
            <a:ext cx="2267100" cy="1842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400"/>
              <a:t>Object Type:</a:t>
            </a:r>
            <a:endParaRPr b="1" sz="1400"/>
          </a:p>
          <a:p>
            <a:pPr indent="0" lvl="0" marL="0" rtl="0" algn="l">
              <a:spcBef>
                <a:spcPts val="1200"/>
              </a:spcBef>
              <a:spcAft>
                <a:spcPts val="1200"/>
              </a:spcAft>
              <a:buNone/>
            </a:pPr>
            <a:r>
              <a:rPr lang="en" sz="1400">
                <a:solidFill>
                  <a:schemeClr val="accent5"/>
                </a:solidFill>
              </a:rPr>
              <a:t>Columns with object data types had at most 6 different possible responses; still fairly limited response options</a:t>
            </a:r>
            <a:endParaRPr sz="1400">
              <a:solidFill>
                <a:schemeClr val="accent5"/>
              </a:solidFill>
            </a:endParaRPr>
          </a:p>
        </p:txBody>
      </p:sp>
      <p:pic>
        <p:nvPicPr>
          <p:cNvPr id="175" name="Google Shape;175;p24"/>
          <p:cNvPicPr preferRelativeResize="0"/>
          <p:nvPr/>
        </p:nvPicPr>
        <p:blipFill rotWithShape="1">
          <a:blip r:embed="rId3">
            <a:alphaModFix/>
          </a:blip>
          <a:srcRect b="8048" l="16838" r="33533" t="28171"/>
          <a:stretch/>
        </p:blipFill>
        <p:spPr>
          <a:xfrm>
            <a:off x="3380025" y="766938"/>
            <a:ext cx="2481625" cy="3609625"/>
          </a:xfrm>
          <a:prstGeom prst="rect">
            <a:avLst/>
          </a:prstGeom>
          <a:noFill/>
          <a:ln cap="flat" cmpd="sng" w="9525">
            <a:solidFill>
              <a:schemeClr val="lt2"/>
            </a:solidFill>
            <a:prstDash val="solid"/>
            <a:round/>
            <a:headEnd len="sm" w="sm" type="none"/>
            <a:tailEnd len="sm" w="sm" type="none"/>
          </a:ln>
        </p:spPr>
      </p:pic>
      <p:pic>
        <p:nvPicPr>
          <p:cNvPr id="176" name="Google Shape;176;p24"/>
          <p:cNvPicPr preferRelativeResize="0"/>
          <p:nvPr/>
        </p:nvPicPr>
        <p:blipFill rotWithShape="1">
          <a:blip r:embed="rId4">
            <a:alphaModFix/>
          </a:blip>
          <a:srcRect b="2322" l="16741" r="35562" t="27496"/>
          <a:stretch/>
        </p:blipFill>
        <p:spPr>
          <a:xfrm>
            <a:off x="5984425" y="560275"/>
            <a:ext cx="2658500" cy="4427074"/>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Machine Learning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graphicFrame>
        <p:nvGraphicFramePr>
          <p:cNvPr id="187" name="Google Shape;187;p26"/>
          <p:cNvGraphicFramePr/>
          <p:nvPr/>
        </p:nvGraphicFramePr>
        <p:xfrm>
          <a:off x="761325" y="1981200"/>
          <a:ext cx="3000000" cy="3000000"/>
        </p:xfrm>
        <a:graphic>
          <a:graphicData uri="http://schemas.openxmlformats.org/drawingml/2006/table">
            <a:tbl>
              <a:tblPr>
                <a:noFill/>
                <a:tableStyleId>{E8C155C5-9369-474A-AAE2-8DCACCC96A1F}</a:tableStyleId>
              </a:tblPr>
              <a:tblGrid>
                <a:gridCol w="2539850"/>
                <a:gridCol w="2539375"/>
                <a:gridCol w="2539375"/>
              </a:tblGrid>
              <a:tr h="424925">
                <a:tc>
                  <a:txBody>
                    <a:bodyPr/>
                    <a:lstStyle/>
                    <a:p>
                      <a:pPr indent="0" lvl="0" marL="0" rtl="0" algn="l">
                        <a:spcBef>
                          <a:spcPts val="0"/>
                        </a:spcBef>
                        <a:spcAft>
                          <a:spcPts val="0"/>
                        </a:spcAft>
                        <a:buNone/>
                      </a:pPr>
                      <a:r>
                        <a:rPr b="1" lang="en" sz="1300">
                          <a:solidFill>
                            <a:schemeClr val="lt1"/>
                          </a:solidFill>
                          <a:latin typeface="Lato"/>
                          <a:ea typeface="Lato"/>
                          <a:cs typeface="Lato"/>
                          <a:sym typeface="Lato"/>
                        </a:rPr>
                        <a:t>Model Choices</a:t>
                      </a:r>
                      <a:endParaRPr b="1" sz="1300">
                        <a:solidFill>
                          <a:schemeClr val="lt1"/>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300">
                          <a:solidFill>
                            <a:schemeClr val="lt1"/>
                          </a:solidFill>
                          <a:latin typeface="Lato"/>
                          <a:ea typeface="Lato"/>
                          <a:cs typeface="Lato"/>
                          <a:sym typeface="Lato"/>
                        </a:rPr>
                        <a:t>Selection</a:t>
                      </a:r>
                      <a:endParaRPr b="1" sz="1300">
                        <a:solidFill>
                          <a:schemeClr val="lt1"/>
                        </a:solidFill>
                        <a:latin typeface="Lato"/>
                        <a:ea typeface="Lato"/>
                        <a:cs typeface="Lato"/>
                        <a:sym typeface="Lato"/>
                      </a:endParaRPr>
                    </a:p>
                  </a:txBody>
                  <a:tcPr marT="91425" marB="91425" marR="91425" marL="91425">
                    <a:solidFill>
                      <a:schemeClr val="accent5"/>
                    </a:solidFill>
                  </a:tcPr>
                </a:tc>
                <a:tc>
                  <a:txBody>
                    <a:bodyPr/>
                    <a:lstStyle/>
                    <a:p>
                      <a:pPr indent="0" lvl="0" marL="0" rtl="0" algn="l">
                        <a:spcBef>
                          <a:spcPts val="0"/>
                        </a:spcBef>
                        <a:spcAft>
                          <a:spcPts val="0"/>
                        </a:spcAft>
                        <a:buNone/>
                      </a:pPr>
                      <a:r>
                        <a:rPr b="1" lang="en" sz="1300">
                          <a:solidFill>
                            <a:schemeClr val="lt1"/>
                          </a:solidFill>
                          <a:latin typeface="Lato"/>
                          <a:ea typeface="Lato"/>
                          <a:cs typeface="Lato"/>
                          <a:sym typeface="Lato"/>
                        </a:rPr>
                        <a:t>Explanation</a:t>
                      </a:r>
                      <a:endParaRPr b="1" sz="1300">
                        <a:solidFill>
                          <a:schemeClr val="lt1"/>
                        </a:solidFill>
                        <a:latin typeface="Lato"/>
                        <a:ea typeface="Lato"/>
                        <a:cs typeface="Lato"/>
                        <a:sym typeface="Lato"/>
                      </a:endParaRPr>
                    </a:p>
                  </a:txBody>
                  <a:tcPr marT="91425" marB="91425" marR="91425" marL="91425">
                    <a:solidFill>
                      <a:schemeClr val="accent5"/>
                    </a:solidFill>
                  </a:tcPr>
                </a:tc>
              </a:tr>
              <a:tr h="611875">
                <a:tc>
                  <a:txBody>
                    <a:bodyPr/>
                    <a:lstStyle/>
                    <a:p>
                      <a:pPr indent="0" lvl="0" marL="0" rtl="0" algn="l">
                        <a:spcBef>
                          <a:spcPts val="0"/>
                        </a:spcBef>
                        <a:spcAft>
                          <a:spcPts val="0"/>
                        </a:spcAft>
                        <a:buNone/>
                      </a:pPr>
                      <a:r>
                        <a:rPr b="1" lang="en" sz="1300">
                          <a:solidFill>
                            <a:schemeClr val="accent1"/>
                          </a:solidFill>
                          <a:latin typeface="Lato"/>
                          <a:ea typeface="Lato"/>
                          <a:cs typeface="Lato"/>
                          <a:sym typeface="Lato"/>
                        </a:rPr>
                        <a:t>Supervised (labels) vs Unsupervised (clustering): </a:t>
                      </a:r>
                      <a:endParaRPr b="1"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S</a:t>
                      </a:r>
                      <a:r>
                        <a:rPr lang="en" sz="1300">
                          <a:solidFill>
                            <a:schemeClr val="accent1"/>
                          </a:solidFill>
                          <a:latin typeface="Lato"/>
                          <a:ea typeface="Lato"/>
                          <a:cs typeface="Lato"/>
                          <a:sym typeface="Lato"/>
                        </a:rPr>
                        <a:t>upervised (logistic regression) </a:t>
                      </a:r>
                      <a:endParaRPr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Data already has labels</a:t>
                      </a:r>
                      <a:endParaRPr sz="1300">
                        <a:solidFill>
                          <a:schemeClr val="accent1"/>
                        </a:solidFill>
                        <a:latin typeface="Lato"/>
                        <a:ea typeface="Lato"/>
                        <a:cs typeface="Lato"/>
                        <a:sym typeface="Lato"/>
                      </a:endParaRPr>
                    </a:p>
                  </a:txBody>
                  <a:tcPr marT="91425" marB="91425" marR="91425" marL="91425">
                    <a:solidFill>
                      <a:schemeClr val="lt2"/>
                    </a:solidFill>
                  </a:tcPr>
                </a:tc>
              </a:tr>
              <a:tr h="815825">
                <a:tc>
                  <a:txBody>
                    <a:bodyPr/>
                    <a:lstStyle/>
                    <a:p>
                      <a:pPr indent="0" lvl="0" marL="0" rtl="0" algn="l">
                        <a:spcBef>
                          <a:spcPts val="0"/>
                        </a:spcBef>
                        <a:spcAft>
                          <a:spcPts val="0"/>
                        </a:spcAft>
                        <a:buNone/>
                      </a:pPr>
                      <a:r>
                        <a:rPr b="1" lang="en" sz="1300">
                          <a:solidFill>
                            <a:schemeClr val="accent1"/>
                          </a:solidFill>
                          <a:latin typeface="Lato"/>
                          <a:ea typeface="Lato"/>
                          <a:cs typeface="Lato"/>
                          <a:sym typeface="Lato"/>
                        </a:rPr>
                        <a:t>Classification (predict discrete outcomes) vs Regression (predict continuous variables):</a:t>
                      </a:r>
                      <a:endParaRPr b="1"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Classification (binary)</a:t>
                      </a:r>
                      <a:endParaRPr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Used to determine discrete outcomes (attriting or not attriting)</a:t>
                      </a:r>
                      <a:endParaRPr sz="1300">
                        <a:solidFill>
                          <a:schemeClr val="accent1"/>
                        </a:solidFill>
                        <a:latin typeface="Lato"/>
                        <a:ea typeface="Lato"/>
                        <a:cs typeface="Lato"/>
                        <a:sym typeface="Lato"/>
                      </a:endParaRPr>
                    </a:p>
                  </a:txBody>
                  <a:tcPr marT="91425" marB="91425" marR="91425" marL="91425">
                    <a:solidFill>
                      <a:schemeClr val="lt2"/>
                    </a:solidFill>
                  </a:tcPr>
                </a:tc>
              </a:tr>
              <a:tr h="815825">
                <a:tc>
                  <a:txBody>
                    <a:bodyPr/>
                    <a:lstStyle/>
                    <a:p>
                      <a:pPr indent="0" lvl="0" marL="0" rtl="0" algn="l">
                        <a:lnSpc>
                          <a:spcPct val="115000"/>
                        </a:lnSpc>
                        <a:spcBef>
                          <a:spcPts val="0"/>
                        </a:spcBef>
                        <a:spcAft>
                          <a:spcPts val="1200"/>
                        </a:spcAft>
                        <a:buNone/>
                      </a:pPr>
                      <a:r>
                        <a:rPr b="1" lang="en" sz="1300">
                          <a:solidFill>
                            <a:schemeClr val="accent1"/>
                          </a:solidFill>
                          <a:latin typeface="Lato"/>
                          <a:ea typeface="Lato"/>
                          <a:cs typeface="Lato"/>
                          <a:sym typeface="Lato"/>
                        </a:rPr>
                        <a:t>Features vs. Target: </a:t>
                      </a:r>
                      <a:endParaRPr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Features = all columns except the “Attrition” column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Target = “Attrition” column</a:t>
                      </a:r>
                      <a:endParaRPr sz="1300">
                        <a:solidFill>
                          <a:schemeClr val="accent1"/>
                        </a:solidFill>
                        <a:latin typeface="Lato"/>
                        <a:ea typeface="Lato"/>
                        <a:cs typeface="Lato"/>
                        <a:sym typeface="Lato"/>
                      </a:endParaRPr>
                    </a:p>
                  </a:txBody>
                  <a:tcPr marT="91425" marB="91425" marR="91425" marL="91425">
                    <a:solidFill>
                      <a:schemeClr val="lt2"/>
                    </a:solidFill>
                  </a:tcPr>
                </a:tc>
                <a:tc>
                  <a:txBody>
                    <a:bodyPr/>
                    <a:lstStyle/>
                    <a:p>
                      <a:pPr indent="0" lvl="0" marL="0" rtl="0" algn="l">
                        <a:spcBef>
                          <a:spcPts val="0"/>
                        </a:spcBef>
                        <a:spcAft>
                          <a:spcPts val="0"/>
                        </a:spcAft>
                        <a:buNone/>
                      </a:pPr>
                      <a:r>
                        <a:rPr lang="en" sz="1300">
                          <a:solidFill>
                            <a:schemeClr val="accent1"/>
                          </a:solidFill>
                          <a:latin typeface="Lato"/>
                          <a:ea typeface="Lato"/>
                          <a:cs typeface="Lato"/>
                          <a:sym typeface="Lato"/>
                        </a:rPr>
                        <a:t>Features = </a:t>
                      </a:r>
                      <a:r>
                        <a:rPr lang="en" sz="1300">
                          <a:solidFill>
                            <a:schemeClr val="accent1"/>
                          </a:solidFill>
                          <a:latin typeface="Lato"/>
                          <a:ea typeface="Lato"/>
                          <a:cs typeface="Lato"/>
                          <a:sym typeface="Lato"/>
                        </a:rPr>
                        <a:t>variables used to make a prediction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Target = predicted outcome</a:t>
                      </a:r>
                      <a:endParaRPr sz="1300">
                        <a:solidFill>
                          <a:schemeClr val="accent1"/>
                        </a:solidFill>
                        <a:latin typeface="Lato"/>
                        <a:ea typeface="Lato"/>
                        <a:cs typeface="Lato"/>
                        <a:sym typeface="Lato"/>
                      </a:endParaRPr>
                    </a:p>
                  </a:txBody>
                  <a:tcPr marT="91425" marB="91425" marR="91425" marL="91425">
                    <a:solidFill>
                      <a:schemeClr val="lt2"/>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v1</a:t>
            </a:r>
            <a:endParaRPr/>
          </a:p>
        </p:txBody>
      </p:sp>
      <p:sp>
        <p:nvSpPr>
          <p:cNvPr id="193" name="Google Shape;193;p27"/>
          <p:cNvSpPr txBox="1"/>
          <p:nvPr>
            <p:ph idx="1" type="body"/>
          </p:nvPr>
        </p:nvSpPr>
        <p:spPr>
          <a:xfrm>
            <a:off x="729450" y="1960975"/>
            <a:ext cx="7881300" cy="2610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en" sz="1400"/>
              <a:t>The </a:t>
            </a:r>
            <a:r>
              <a:rPr b="1" lang="en" sz="1400"/>
              <a:t>Code  for Section 1 lives in the </a:t>
            </a:r>
            <a:r>
              <a:rPr b="1" lang="en" sz="1400"/>
              <a:t>“ML_Model_Draft1.ipynb” Jupyter Notebook file</a:t>
            </a:r>
            <a:endParaRPr b="1" sz="1400"/>
          </a:p>
          <a:p>
            <a:pPr indent="-317500" lvl="1" marL="914400" rtl="0" algn="l">
              <a:spcBef>
                <a:spcPts val="0"/>
              </a:spcBef>
              <a:spcAft>
                <a:spcPts val="0"/>
              </a:spcAft>
              <a:buSzPts val="1400"/>
              <a:buChar char="○"/>
            </a:pPr>
            <a:r>
              <a:rPr lang="en" sz="1400">
                <a:solidFill>
                  <a:schemeClr val="accent2"/>
                </a:solidFill>
              </a:rPr>
              <a:t>Located on our repo: </a:t>
            </a:r>
            <a:r>
              <a:rPr lang="en" sz="1400" u="sng">
                <a:solidFill>
                  <a:schemeClr val="hlink"/>
                </a:solidFill>
                <a:hlinkClick r:id="rId3"/>
              </a:rPr>
              <a:t>https://github.com/meganmcmahon/Final_Project_Team2</a:t>
            </a:r>
            <a:r>
              <a:rPr lang="en" sz="1400"/>
              <a:t> </a:t>
            </a:r>
            <a:endParaRPr sz="1400"/>
          </a:p>
          <a:p>
            <a:pPr indent="-317500" lvl="0" marL="457200" rtl="0" algn="l">
              <a:spcBef>
                <a:spcPts val="0"/>
              </a:spcBef>
              <a:spcAft>
                <a:spcPts val="0"/>
              </a:spcAft>
              <a:buSzPts val="1400"/>
              <a:buChar char="●"/>
            </a:pPr>
            <a:r>
              <a:rPr b="1" lang="en" sz="1400"/>
              <a:t>The current code:</a:t>
            </a:r>
            <a:endParaRPr b="1" sz="1400"/>
          </a:p>
          <a:p>
            <a:pPr indent="-317500" lvl="1" marL="914400" rtl="0" algn="l">
              <a:spcBef>
                <a:spcPts val="0"/>
              </a:spcBef>
              <a:spcAft>
                <a:spcPts val="0"/>
              </a:spcAft>
              <a:buClr>
                <a:schemeClr val="accent2"/>
              </a:buClr>
              <a:buSzPts val="1400"/>
              <a:buChar char="○"/>
            </a:pPr>
            <a:r>
              <a:rPr lang="en" sz="1400">
                <a:solidFill>
                  <a:schemeClr val="accent2"/>
                </a:solidFill>
              </a:rPr>
              <a:t>Imports the dependencies</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Connects to a Postgres SQL database</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Loads the data as a dataframe into JN</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Defines our feature + target variables</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Splits the data into training + testing variables</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Creates + trains our model</a:t>
            </a:r>
            <a:endParaRPr sz="1400">
              <a:solidFill>
                <a:schemeClr val="accent2"/>
              </a:solidFill>
            </a:endParaRPr>
          </a:p>
          <a:p>
            <a:pPr indent="-317500" lvl="1" marL="914400" rtl="0" algn="l">
              <a:spcBef>
                <a:spcPts val="0"/>
              </a:spcBef>
              <a:spcAft>
                <a:spcPts val="0"/>
              </a:spcAft>
              <a:buClr>
                <a:schemeClr val="accent2"/>
              </a:buClr>
              <a:buSzPts val="1400"/>
              <a:buChar char="○"/>
            </a:pPr>
            <a:r>
              <a:rPr lang="en" sz="1400">
                <a:solidFill>
                  <a:schemeClr val="accent2"/>
                </a:solidFill>
              </a:rPr>
              <a:t>Prints our prediction results in a decision matrix</a:t>
            </a:r>
            <a:endParaRPr sz="14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
            </a:r>
            <a:r>
              <a:rPr lang="en"/>
              <a:t>imitations + Benefits of Logistic Regression</a:t>
            </a:r>
            <a:endParaRPr/>
          </a:p>
        </p:txBody>
      </p:sp>
      <p:sp>
        <p:nvSpPr>
          <p:cNvPr id="199" name="Google Shape;199;p28"/>
          <p:cNvSpPr txBox="1"/>
          <p:nvPr/>
        </p:nvSpPr>
        <p:spPr>
          <a:xfrm>
            <a:off x="729450" y="1888175"/>
            <a:ext cx="8260200" cy="299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accent1"/>
                </a:solidFill>
                <a:latin typeface="Lato"/>
                <a:ea typeface="Lato"/>
                <a:cs typeface="Lato"/>
                <a:sym typeface="Lato"/>
              </a:rPr>
              <a:t>Explanation of model choice: </a:t>
            </a:r>
            <a:r>
              <a:rPr lang="en">
                <a:solidFill>
                  <a:schemeClr val="accent2"/>
                </a:solidFill>
                <a:latin typeface="Lato"/>
                <a:ea typeface="Lato"/>
                <a:cs typeface="Lato"/>
                <a:sym typeface="Lato"/>
              </a:rPr>
              <a:t>We chose a supervised logistic regression model because our data already has labels (column names) and we are simply looking to perform a binary classification in order to help us predict if a healthcare employee will attrit or not.  </a:t>
            </a:r>
            <a:endParaRPr b="1">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b="1" lang="en">
                <a:solidFill>
                  <a:schemeClr val="accent1"/>
                </a:solidFill>
                <a:latin typeface="Lato"/>
                <a:ea typeface="Lato"/>
                <a:cs typeface="Lato"/>
                <a:sym typeface="Lato"/>
              </a:rPr>
              <a:t>Limitations:</a:t>
            </a:r>
            <a:endParaRPr b="1">
              <a:solidFill>
                <a:schemeClr val="accent1"/>
              </a:solidFill>
              <a:latin typeface="Lato"/>
              <a:ea typeface="Lato"/>
              <a:cs typeface="Lato"/>
              <a:sym typeface="Lato"/>
            </a:endParaRPr>
          </a:p>
          <a:p>
            <a:pPr indent="-317500" lvl="0" marL="457200" rtl="0" algn="l">
              <a:lnSpc>
                <a:spcPct val="115000"/>
              </a:lnSpc>
              <a:spcBef>
                <a:spcPts val="1200"/>
              </a:spcBef>
              <a:spcAft>
                <a:spcPts val="0"/>
              </a:spcAft>
              <a:buClr>
                <a:schemeClr val="accent2"/>
              </a:buClr>
              <a:buSzPts val="1400"/>
              <a:buFont typeface="Lato"/>
              <a:buAutoNum type="arabicPeriod"/>
            </a:pPr>
            <a:r>
              <a:rPr lang="en">
                <a:solidFill>
                  <a:schemeClr val="accent2"/>
                </a:solidFill>
                <a:latin typeface="Lato"/>
                <a:ea typeface="Lato"/>
                <a:cs typeface="Lato"/>
                <a:sym typeface="Lato"/>
              </a:rPr>
              <a:t>Only able to predict discrete functions</a:t>
            </a:r>
            <a:endParaRPr>
              <a:solidFill>
                <a:schemeClr val="accent2"/>
              </a:solidFill>
              <a:latin typeface="Lato"/>
              <a:ea typeface="Lato"/>
              <a:cs typeface="Lato"/>
              <a:sym typeface="Lato"/>
            </a:endParaRPr>
          </a:p>
          <a:p>
            <a:pPr indent="-317500" lvl="0" marL="457200" rtl="0" algn="l">
              <a:lnSpc>
                <a:spcPct val="115000"/>
              </a:lnSpc>
              <a:spcBef>
                <a:spcPts val="0"/>
              </a:spcBef>
              <a:spcAft>
                <a:spcPts val="0"/>
              </a:spcAft>
              <a:buClr>
                <a:schemeClr val="accent2"/>
              </a:buClr>
              <a:buSzPts val="1400"/>
              <a:buFont typeface="Lato"/>
              <a:buAutoNum type="arabicPeriod"/>
            </a:pPr>
            <a:r>
              <a:rPr lang="en">
                <a:solidFill>
                  <a:schemeClr val="accent2"/>
                </a:solidFill>
                <a:latin typeface="Lato"/>
                <a:ea typeface="Lato"/>
                <a:cs typeface="Lato"/>
                <a:sym typeface="Lato"/>
              </a:rPr>
              <a:t>Not as capable of determining complex relationships as Neural Networks</a:t>
            </a:r>
            <a:endParaRPr>
              <a:solidFill>
                <a:schemeClr val="accent2"/>
              </a:solidFill>
              <a:latin typeface="Lato"/>
              <a:ea typeface="Lato"/>
              <a:cs typeface="Lato"/>
              <a:sym typeface="Lato"/>
            </a:endParaRPr>
          </a:p>
          <a:p>
            <a:pPr indent="0" lvl="0" marL="0" rtl="0" algn="l">
              <a:lnSpc>
                <a:spcPct val="115000"/>
              </a:lnSpc>
              <a:spcBef>
                <a:spcPts val="1200"/>
              </a:spcBef>
              <a:spcAft>
                <a:spcPts val="0"/>
              </a:spcAft>
              <a:buNone/>
            </a:pPr>
            <a:r>
              <a:rPr b="1" lang="en">
                <a:solidFill>
                  <a:schemeClr val="accent1"/>
                </a:solidFill>
                <a:latin typeface="Lato"/>
                <a:ea typeface="Lato"/>
                <a:cs typeface="Lato"/>
                <a:sym typeface="Lato"/>
              </a:rPr>
              <a:t>Benefits: </a:t>
            </a:r>
            <a:endParaRPr b="1">
              <a:solidFill>
                <a:schemeClr val="accent1"/>
              </a:solidFill>
              <a:latin typeface="Lato"/>
              <a:ea typeface="Lato"/>
              <a:cs typeface="Lato"/>
              <a:sym typeface="Lato"/>
            </a:endParaRPr>
          </a:p>
          <a:p>
            <a:pPr indent="-317500" lvl="0" marL="457200" rtl="0" algn="l">
              <a:lnSpc>
                <a:spcPct val="115000"/>
              </a:lnSpc>
              <a:spcBef>
                <a:spcPts val="1200"/>
              </a:spcBef>
              <a:spcAft>
                <a:spcPts val="0"/>
              </a:spcAft>
              <a:buClr>
                <a:schemeClr val="accent2"/>
              </a:buClr>
              <a:buSzPts val="1400"/>
              <a:buFont typeface="Lato"/>
              <a:buAutoNum type="arabicPeriod"/>
            </a:pPr>
            <a:r>
              <a:rPr lang="en">
                <a:solidFill>
                  <a:schemeClr val="accent2"/>
                </a:solidFill>
                <a:latin typeface="Lato"/>
                <a:ea typeface="Lato"/>
                <a:cs typeface="Lato"/>
                <a:sym typeface="Lato"/>
              </a:rPr>
              <a:t>Relatively easy/efficient to implement, interpret + train</a:t>
            </a:r>
            <a:endParaRPr>
              <a:solidFill>
                <a:schemeClr val="accent2"/>
              </a:solidFill>
              <a:latin typeface="Lato"/>
              <a:ea typeface="Lato"/>
              <a:cs typeface="Lato"/>
              <a:sym typeface="Lato"/>
            </a:endParaRPr>
          </a:p>
          <a:p>
            <a:pPr indent="-317500" lvl="0" marL="457200" rtl="0" algn="l">
              <a:lnSpc>
                <a:spcPct val="115000"/>
              </a:lnSpc>
              <a:spcBef>
                <a:spcPts val="0"/>
              </a:spcBef>
              <a:spcAft>
                <a:spcPts val="0"/>
              </a:spcAft>
              <a:buClr>
                <a:schemeClr val="accent2"/>
              </a:buClr>
              <a:buSzPts val="1400"/>
              <a:buFont typeface="Lato"/>
              <a:buAutoNum type="arabicPeriod"/>
            </a:pPr>
            <a:r>
              <a:rPr lang="en">
                <a:solidFill>
                  <a:schemeClr val="accent2"/>
                </a:solidFill>
                <a:latin typeface="Lato"/>
                <a:ea typeface="Lato"/>
                <a:cs typeface="Lato"/>
                <a:sym typeface="Lato"/>
              </a:rPr>
              <a:t>Not as prone  to overfitting as other types of models</a:t>
            </a:r>
            <a:endParaRPr>
              <a:solidFill>
                <a:schemeClr val="accent2"/>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v2</a:t>
            </a:r>
            <a:endParaRPr/>
          </a:p>
        </p:txBody>
      </p:sp>
      <p:sp>
        <p:nvSpPr>
          <p:cNvPr id="205" name="Google Shape;205;p29"/>
          <p:cNvSpPr txBox="1"/>
          <p:nvPr>
            <p:ph idx="1" type="body"/>
          </p:nvPr>
        </p:nvSpPr>
        <p:spPr>
          <a:xfrm>
            <a:off x="729450" y="1896825"/>
            <a:ext cx="7881300" cy="2925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 sz="1400"/>
              <a:t>The Code  for Section 2 lives in the “ML_Model_Draft2.ipynb” Jupyter Notebook file</a:t>
            </a:r>
            <a:endParaRPr b="1" sz="1400"/>
          </a:p>
          <a:p>
            <a:pPr indent="-317500" lvl="1" marL="914400" rtl="0" algn="l">
              <a:lnSpc>
                <a:spcPct val="150000"/>
              </a:lnSpc>
              <a:spcBef>
                <a:spcPts val="0"/>
              </a:spcBef>
              <a:spcAft>
                <a:spcPts val="0"/>
              </a:spcAft>
              <a:buSzPts val="1400"/>
              <a:buChar char="○"/>
            </a:pPr>
            <a:r>
              <a:rPr lang="en" sz="1400">
                <a:solidFill>
                  <a:schemeClr val="accent2"/>
                </a:solidFill>
              </a:rPr>
              <a:t>Located on our repo: </a:t>
            </a:r>
            <a:r>
              <a:rPr lang="en" sz="1400" u="sng">
                <a:solidFill>
                  <a:schemeClr val="hlink"/>
                </a:solidFill>
                <a:hlinkClick r:id="rId3"/>
              </a:rPr>
              <a:t>https://github.com/meganmcmahon/Final_Project_Team2</a:t>
            </a:r>
            <a:r>
              <a:rPr lang="en" sz="1400"/>
              <a:t> </a:t>
            </a:r>
            <a:endParaRPr sz="1400"/>
          </a:p>
          <a:p>
            <a:pPr indent="-317500" lvl="0" marL="457200" rtl="0" algn="l">
              <a:lnSpc>
                <a:spcPct val="150000"/>
              </a:lnSpc>
              <a:spcBef>
                <a:spcPts val="0"/>
              </a:spcBef>
              <a:spcAft>
                <a:spcPts val="0"/>
              </a:spcAft>
              <a:buSzPts val="1400"/>
              <a:buChar char="●"/>
            </a:pPr>
            <a:r>
              <a:rPr b="1" lang="en" sz="1400"/>
              <a:t>The second batch of  code does everything from v1 and also:</a:t>
            </a:r>
            <a:endParaRPr b="1" sz="1400"/>
          </a:p>
          <a:p>
            <a:pPr indent="-317500" lvl="1" marL="914400" rtl="0" algn="l">
              <a:lnSpc>
                <a:spcPct val="150000"/>
              </a:lnSpc>
              <a:spcBef>
                <a:spcPts val="0"/>
              </a:spcBef>
              <a:spcAft>
                <a:spcPts val="0"/>
              </a:spcAft>
              <a:buClr>
                <a:schemeClr val="accent2"/>
              </a:buClr>
              <a:buSzPts val="1400"/>
              <a:buChar char="○"/>
            </a:pPr>
            <a:r>
              <a:rPr lang="en" sz="1400">
                <a:solidFill>
                  <a:schemeClr val="accent2"/>
                </a:solidFill>
              </a:rPr>
              <a:t>Performs initial data analysis</a:t>
            </a:r>
            <a:endParaRPr sz="1400">
              <a:solidFill>
                <a:schemeClr val="accent2"/>
              </a:solidFill>
            </a:endParaRPr>
          </a:p>
          <a:p>
            <a:pPr indent="-317500" lvl="1" marL="914400" rtl="0" algn="l">
              <a:lnSpc>
                <a:spcPct val="150000"/>
              </a:lnSpc>
              <a:spcBef>
                <a:spcPts val="0"/>
              </a:spcBef>
              <a:spcAft>
                <a:spcPts val="0"/>
              </a:spcAft>
              <a:buClr>
                <a:schemeClr val="accent2"/>
              </a:buClr>
              <a:buSzPts val="1400"/>
              <a:buChar char="○"/>
            </a:pPr>
            <a:r>
              <a:rPr lang="en" sz="1400">
                <a:solidFill>
                  <a:schemeClr val="accent2"/>
                </a:solidFill>
              </a:rPr>
              <a:t>Performs data preprocessing to support the ML model</a:t>
            </a:r>
            <a:endParaRPr sz="1400">
              <a:solidFill>
                <a:schemeClr val="accent2"/>
              </a:solidFill>
            </a:endParaRPr>
          </a:p>
          <a:p>
            <a:pPr indent="-317500" lvl="1" marL="914400" rtl="0" algn="l">
              <a:lnSpc>
                <a:spcPct val="150000"/>
              </a:lnSpc>
              <a:spcBef>
                <a:spcPts val="0"/>
              </a:spcBef>
              <a:spcAft>
                <a:spcPts val="0"/>
              </a:spcAft>
              <a:buClr>
                <a:schemeClr val="accent2"/>
              </a:buClr>
              <a:buSzPts val="1400"/>
              <a:buChar char="○"/>
            </a:pPr>
            <a:r>
              <a:rPr lang="en" sz="1400">
                <a:solidFill>
                  <a:schemeClr val="accent2"/>
                </a:solidFill>
              </a:rPr>
              <a:t>Performs feature engineering</a:t>
            </a:r>
            <a:endParaRPr sz="1400">
              <a:solidFill>
                <a:schemeClr val="accent2"/>
              </a:solidFill>
            </a:endParaRPr>
          </a:p>
          <a:p>
            <a:pPr indent="-317500" lvl="1" marL="914400" rtl="0" algn="l">
              <a:lnSpc>
                <a:spcPct val="150000"/>
              </a:lnSpc>
              <a:spcBef>
                <a:spcPts val="0"/>
              </a:spcBef>
              <a:spcAft>
                <a:spcPts val="0"/>
              </a:spcAft>
              <a:buClr>
                <a:schemeClr val="accent2"/>
              </a:buClr>
              <a:buSzPts val="1400"/>
              <a:buChar char="○"/>
            </a:pPr>
            <a:r>
              <a:rPr lang="en" sz="1400">
                <a:solidFill>
                  <a:schemeClr val="accent2"/>
                </a:solidFill>
              </a:rPr>
              <a:t>Performs feature selection</a:t>
            </a:r>
            <a:endParaRPr sz="1400">
              <a:solidFill>
                <a:schemeClr val="accent2"/>
              </a:solidFill>
            </a:endParaRPr>
          </a:p>
          <a:p>
            <a:pPr indent="-317500" lvl="1" marL="914400" rtl="0" algn="l">
              <a:lnSpc>
                <a:spcPct val="150000"/>
              </a:lnSpc>
              <a:spcBef>
                <a:spcPts val="0"/>
              </a:spcBef>
              <a:spcAft>
                <a:spcPts val="0"/>
              </a:spcAft>
              <a:buClr>
                <a:schemeClr val="accent2"/>
              </a:buClr>
              <a:buSzPts val="1400"/>
              <a:buChar char="○"/>
            </a:pPr>
            <a:r>
              <a:rPr lang="en" sz="1400">
                <a:solidFill>
                  <a:schemeClr val="accent2"/>
                </a:solidFill>
              </a:rPr>
              <a:t>Adds a new model (RandomForestClassification), which outperforms the Logistic Regression model</a:t>
            </a:r>
            <a:endParaRPr sz="1400">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729450" y="1318650"/>
            <a:ext cx="788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sp>
        <p:nvSpPr>
          <p:cNvPr id="211" name="Google Shape;211;p30"/>
          <p:cNvSpPr txBox="1"/>
          <p:nvPr>
            <p:ph idx="1" type="body"/>
          </p:nvPr>
        </p:nvSpPr>
        <p:spPr>
          <a:xfrm>
            <a:off x="729300" y="2073200"/>
            <a:ext cx="7881300" cy="26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Description of preliminary data preprocessing after loading in the data:</a:t>
            </a:r>
            <a:endParaRPr b="1" sz="1400"/>
          </a:p>
          <a:p>
            <a:pPr indent="-317500" lvl="0" marL="457200" rtl="0" algn="l">
              <a:lnSpc>
                <a:spcPct val="150000"/>
              </a:lnSpc>
              <a:spcBef>
                <a:spcPts val="1200"/>
              </a:spcBef>
              <a:spcAft>
                <a:spcPts val="0"/>
              </a:spcAft>
              <a:buClr>
                <a:schemeClr val="accent2"/>
              </a:buClr>
              <a:buSzPts val="1400"/>
              <a:buAutoNum type="arabicPeriod"/>
            </a:pPr>
            <a:r>
              <a:rPr lang="en" sz="1400">
                <a:solidFill>
                  <a:schemeClr val="accent2"/>
                </a:solidFill>
              </a:rPr>
              <a:t>Ran df.describe() to review the distribution of the data in each column</a:t>
            </a:r>
            <a:endParaRPr sz="1400">
              <a:solidFill>
                <a:schemeClr val="accent2"/>
              </a:solidFill>
            </a:endParaRPr>
          </a:p>
          <a:p>
            <a:pPr indent="-317500" lvl="0" marL="457200" rtl="0" algn="l">
              <a:lnSpc>
                <a:spcPct val="150000"/>
              </a:lnSpc>
              <a:spcBef>
                <a:spcPts val="0"/>
              </a:spcBef>
              <a:spcAft>
                <a:spcPts val="0"/>
              </a:spcAft>
              <a:buClr>
                <a:schemeClr val="accent2"/>
              </a:buClr>
              <a:buSzPts val="1400"/>
              <a:buAutoNum type="arabicPeriod"/>
            </a:pPr>
            <a:r>
              <a:rPr lang="en" sz="1400">
                <a:solidFill>
                  <a:schemeClr val="accent2"/>
                </a:solidFill>
              </a:rPr>
              <a:t>Ran df.isnull().sum() to double check for any null values</a:t>
            </a:r>
            <a:endParaRPr sz="1400">
              <a:solidFill>
                <a:schemeClr val="accent2"/>
              </a:solidFill>
            </a:endParaRPr>
          </a:p>
          <a:p>
            <a:pPr indent="-317500" lvl="0" marL="457200" rtl="0" algn="l">
              <a:lnSpc>
                <a:spcPct val="150000"/>
              </a:lnSpc>
              <a:spcBef>
                <a:spcPts val="0"/>
              </a:spcBef>
              <a:spcAft>
                <a:spcPts val="0"/>
              </a:spcAft>
              <a:buClr>
                <a:schemeClr val="accent2"/>
              </a:buClr>
              <a:buSzPts val="1400"/>
              <a:buAutoNum type="arabicPeriod"/>
            </a:pPr>
            <a:r>
              <a:rPr lang="en" sz="1400">
                <a:solidFill>
                  <a:schemeClr val="accent2"/>
                </a:solidFill>
              </a:rPr>
              <a:t>Ran df.dtypes to see what types of data are in each column</a:t>
            </a:r>
            <a:endParaRPr sz="1400">
              <a:solidFill>
                <a:schemeClr val="accent2"/>
              </a:solidFill>
            </a:endParaRPr>
          </a:p>
          <a:p>
            <a:pPr indent="-317500" lvl="0" marL="457200" rtl="0" algn="l">
              <a:lnSpc>
                <a:spcPct val="150000"/>
              </a:lnSpc>
              <a:spcBef>
                <a:spcPts val="0"/>
              </a:spcBef>
              <a:spcAft>
                <a:spcPts val="0"/>
              </a:spcAft>
              <a:buClr>
                <a:schemeClr val="accent2"/>
              </a:buClr>
              <a:buSzPts val="1400"/>
              <a:buAutoNum type="arabicPeriod"/>
            </a:pPr>
            <a:r>
              <a:rPr lang="en" sz="1400">
                <a:solidFill>
                  <a:schemeClr val="accent2"/>
                </a:solidFill>
              </a:rPr>
              <a:t>Ran df.drop() to drop any unnecessary columns: [EmployeeID, Over18,  EmployeeCount, StandardHours,  DailyRate,  HourlyRate,  MonthlyRate]</a:t>
            </a:r>
            <a:endParaRPr b="1"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729450" y="1318650"/>
            <a:ext cx="788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a:t>
            </a:r>
            <a:r>
              <a:rPr lang="en"/>
              <a:t>eature Engineering</a:t>
            </a:r>
            <a:endParaRPr/>
          </a:p>
        </p:txBody>
      </p:sp>
      <p:sp>
        <p:nvSpPr>
          <p:cNvPr id="217" name="Google Shape;217;p31"/>
          <p:cNvSpPr txBox="1"/>
          <p:nvPr>
            <p:ph idx="1" type="body"/>
          </p:nvPr>
        </p:nvSpPr>
        <p:spPr>
          <a:xfrm>
            <a:off x="729300" y="1914975"/>
            <a:ext cx="7881300" cy="28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Description of preliminary feature engineering:</a:t>
            </a:r>
            <a:endParaRPr b="1" sz="1400"/>
          </a:p>
          <a:p>
            <a:pPr indent="-317500" lvl="0" marL="457200" rtl="0" algn="l">
              <a:lnSpc>
                <a:spcPct val="150000"/>
              </a:lnSpc>
              <a:spcBef>
                <a:spcPts val="1200"/>
              </a:spcBef>
              <a:spcAft>
                <a:spcPts val="0"/>
              </a:spcAft>
              <a:buClr>
                <a:schemeClr val="accent2"/>
              </a:buClr>
              <a:buSzPts val="1400"/>
              <a:buAutoNum type="arabicPeriod"/>
            </a:pPr>
            <a:r>
              <a:rPr lang="en" sz="1400">
                <a:solidFill>
                  <a:schemeClr val="accent2"/>
                </a:solidFill>
              </a:rPr>
              <a:t>Binary encoding using Pandas</a:t>
            </a:r>
            <a:endParaRPr sz="1400">
              <a:solidFill>
                <a:schemeClr val="accent2"/>
              </a:solidFill>
            </a:endParaRPr>
          </a:p>
          <a:p>
            <a:pPr indent="-317500" lvl="1" marL="914400" rtl="0" algn="l">
              <a:lnSpc>
                <a:spcPct val="150000"/>
              </a:lnSpc>
              <a:spcBef>
                <a:spcPts val="0"/>
              </a:spcBef>
              <a:spcAft>
                <a:spcPts val="0"/>
              </a:spcAft>
              <a:buClr>
                <a:schemeClr val="accent2"/>
              </a:buClr>
              <a:buSzPts val="1400"/>
              <a:buAutoNum type="alphaLcPeriod"/>
            </a:pPr>
            <a:r>
              <a:rPr lang="en" sz="1400">
                <a:solidFill>
                  <a:schemeClr val="accent2"/>
                </a:solidFill>
              </a:rPr>
              <a:t>Columns = ["BusinessTravel", "Department"," EducationField", "Gender", "JobRole", "MaritalStatus", "OverTime"</a:t>
            </a:r>
            <a:endParaRPr sz="1400">
              <a:solidFill>
                <a:schemeClr val="accent2"/>
              </a:solidFill>
            </a:endParaRPr>
          </a:p>
          <a:p>
            <a:pPr indent="-317500" lvl="0" marL="457200" rtl="0" algn="l">
              <a:lnSpc>
                <a:spcPct val="150000"/>
              </a:lnSpc>
              <a:spcBef>
                <a:spcPts val="0"/>
              </a:spcBef>
              <a:spcAft>
                <a:spcPts val="0"/>
              </a:spcAft>
              <a:buClr>
                <a:schemeClr val="accent2"/>
              </a:buClr>
              <a:buSzPts val="1400"/>
              <a:buAutoNum type="arabicPeriod"/>
            </a:pPr>
            <a:r>
              <a:rPr lang="en" sz="1400">
                <a:solidFill>
                  <a:schemeClr val="accent2"/>
                </a:solidFill>
              </a:rPr>
              <a:t>From sklearn.preprocessing import LabelEncoder</a:t>
            </a:r>
            <a:endParaRPr sz="1400">
              <a:solidFill>
                <a:schemeClr val="accent2"/>
              </a:solidFill>
            </a:endParaRPr>
          </a:p>
          <a:p>
            <a:pPr indent="-317500" lvl="1" marL="914400" rtl="0" algn="l">
              <a:lnSpc>
                <a:spcPct val="150000"/>
              </a:lnSpc>
              <a:spcBef>
                <a:spcPts val="0"/>
              </a:spcBef>
              <a:spcAft>
                <a:spcPts val="0"/>
              </a:spcAft>
              <a:buClr>
                <a:schemeClr val="accent2"/>
              </a:buClr>
              <a:buSzPts val="1400"/>
              <a:buAutoNum type="alphaLcPeriod"/>
            </a:pPr>
            <a:r>
              <a:rPr lang="en" sz="1400">
                <a:solidFill>
                  <a:schemeClr val="accent2"/>
                </a:solidFill>
              </a:rPr>
              <a:t>Encode the “Attrition” column</a:t>
            </a:r>
            <a:endParaRPr sz="1400">
              <a:solidFill>
                <a:schemeClr val="accent2"/>
              </a:solidFill>
            </a:endParaRPr>
          </a:p>
          <a:p>
            <a:pPr indent="-317500" lvl="0" marL="457200" rtl="0" algn="l">
              <a:lnSpc>
                <a:spcPct val="150000"/>
              </a:lnSpc>
              <a:spcBef>
                <a:spcPts val="0"/>
              </a:spcBef>
              <a:spcAft>
                <a:spcPts val="0"/>
              </a:spcAft>
              <a:buClr>
                <a:schemeClr val="accent2"/>
              </a:buClr>
              <a:buSzPts val="1400"/>
              <a:buAutoNum type="arabicPeriod"/>
            </a:pPr>
            <a:r>
              <a:rPr lang="en" sz="1400">
                <a:solidFill>
                  <a:schemeClr val="accent2"/>
                </a:solidFill>
              </a:rPr>
              <a:t>Scale continuous data using StandardScaler </a:t>
            </a:r>
            <a:endParaRPr sz="1400">
              <a:solidFill>
                <a:schemeClr val="accent2"/>
              </a:solidFill>
            </a:endParaRPr>
          </a:p>
          <a:p>
            <a:pPr indent="0" lvl="0" marL="0" rtl="0" algn="l">
              <a:spcBef>
                <a:spcPts val="1200"/>
              </a:spcBef>
              <a:spcAft>
                <a:spcPts val="0"/>
              </a:spcAft>
              <a:buNone/>
            </a:pPr>
            <a:r>
              <a:t/>
            </a:r>
            <a:endParaRPr b="1" sz="1400"/>
          </a:p>
          <a:p>
            <a:pPr indent="0" lvl="0" marL="0" rtl="0" algn="l">
              <a:spcBef>
                <a:spcPts val="1200"/>
              </a:spcBef>
              <a:spcAft>
                <a:spcPts val="0"/>
              </a:spcAft>
              <a:buNone/>
            </a:pPr>
            <a:r>
              <a:t/>
            </a:r>
            <a:endParaRPr b="1" sz="1800"/>
          </a:p>
          <a:p>
            <a:pPr indent="0" lvl="0" marL="0" rtl="0" algn="l">
              <a:spcBef>
                <a:spcPts val="1200"/>
              </a:spcBef>
              <a:spcAft>
                <a:spcPts val="1200"/>
              </a:spcAft>
              <a:buNone/>
            </a:pPr>
            <a:r>
              <a:t/>
            </a:r>
            <a:endParaRPr b="1"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864300"/>
            <a:ext cx="3537900" cy="2985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Table of Contents</a:t>
            </a:r>
            <a:endParaRPr/>
          </a:p>
        </p:txBody>
      </p:sp>
      <p:sp>
        <p:nvSpPr>
          <p:cNvPr id="93" name="Google Shape;93;p14"/>
          <p:cNvSpPr txBox="1"/>
          <p:nvPr/>
        </p:nvSpPr>
        <p:spPr>
          <a:xfrm>
            <a:off x="5048575" y="1763975"/>
            <a:ext cx="30459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Project Overview</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Data Analysis</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Machine Learning</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Database</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AutoNum type="arabicPeriod"/>
            </a:pPr>
            <a:r>
              <a:rPr lang="en" sz="1800">
                <a:solidFill>
                  <a:schemeClr val="lt1"/>
                </a:solidFill>
                <a:latin typeface="Lato"/>
                <a:ea typeface="Lato"/>
                <a:cs typeface="Lato"/>
                <a:sym typeface="Lato"/>
              </a:rPr>
              <a:t>Dashboard</a:t>
            </a:r>
            <a:endParaRPr sz="1800">
              <a:solidFill>
                <a:schemeClr val="lt1"/>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729450" y="1318650"/>
            <a:ext cx="78810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Feature </a:t>
            </a:r>
            <a:r>
              <a:rPr lang="en"/>
              <a:t>Selection</a:t>
            </a:r>
            <a:endParaRPr/>
          </a:p>
        </p:txBody>
      </p:sp>
      <p:sp>
        <p:nvSpPr>
          <p:cNvPr id="223" name="Google Shape;223;p32"/>
          <p:cNvSpPr txBox="1"/>
          <p:nvPr>
            <p:ph idx="1" type="body"/>
          </p:nvPr>
        </p:nvSpPr>
        <p:spPr>
          <a:xfrm>
            <a:off x="729300" y="1956250"/>
            <a:ext cx="7881300" cy="261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Description of preliminary feature selection, including the decision-making process:</a:t>
            </a:r>
            <a:endParaRPr b="1" sz="1400"/>
          </a:p>
          <a:p>
            <a:pPr indent="0" lvl="0" marL="0" rtl="0" algn="l">
              <a:spcBef>
                <a:spcPts val="1200"/>
              </a:spcBef>
              <a:spcAft>
                <a:spcPts val="0"/>
              </a:spcAft>
              <a:buNone/>
            </a:pPr>
            <a:r>
              <a:rPr lang="en" sz="1400">
                <a:solidFill>
                  <a:schemeClr val="accent2"/>
                </a:solidFill>
              </a:rPr>
              <a:t>After preprocessing the data by dropping unnecessary columns and completing feature engineering, we narrowed down the features to use for our ML model.</a:t>
            </a:r>
            <a:endParaRPr sz="1400">
              <a:solidFill>
                <a:schemeClr val="accent2"/>
              </a:solidFill>
            </a:endParaRPr>
          </a:p>
          <a:p>
            <a:pPr indent="0" lvl="0" marL="0" rtl="0" algn="l">
              <a:spcBef>
                <a:spcPts val="1200"/>
              </a:spcBef>
              <a:spcAft>
                <a:spcPts val="0"/>
              </a:spcAft>
              <a:buNone/>
            </a:pPr>
            <a:r>
              <a:rPr lang="en" sz="1400">
                <a:solidFill>
                  <a:schemeClr val="accent2"/>
                </a:solidFill>
              </a:rPr>
              <a:t>To refine our feature selection we will:</a:t>
            </a:r>
            <a:endParaRPr sz="1400">
              <a:solidFill>
                <a:schemeClr val="accent2"/>
              </a:solidFill>
            </a:endParaRPr>
          </a:p>
          <a:p>
            <a:pPr indent="-317500" lvl="0" marL="457200" rtl="0" algn="l">
              <a:spcBef>
                <a:spcPts val="1200"/>
              </a:spcBef>
              <a:spcAft>
                <a:spcPts val="0"/>
              </a:spcAft>
              <a:buClr>
                <a:schemeClr val="accent2"/>
              </a:buClr>
              <a:buSzPts val="1400"/>
              <a:buAutoNum type="arabicPeriod"/>
            </a:pPr>
            <a:r>
              <a:rPr lang="en" sz="1400">
                <a:solidFill>
                  <a:schemeClr val="accent2"/>
                </a:solidFill>
              </a:rPr>
              <a:t>Run the model</a:t>
            </a:r>
            <a:endParaRPr sz="1400">
              <a:solidFill>
                <a:schemeClr val="accent2"/>
              </a:solidFill>
            </a:endParaRPr>
          </a:p>
          <a:p>
            <a:pPr indent="-317500" lvl="0" marL="457200" rtl="0" algn="l">
              <a:spcBef>
                <a:spcPts val="0"/>
              </a:spcBef>
              <a:spcAft>
                <a:spcPts val="0"/>
              </a:spcAft>
              <a:buClr>
                <a:schemeClr val="accent2"/>
              </a:buClr>
              <a:buSzPts val="1400"/>
              <a:buAutoNum type="arabicPeriod"/>
            </a:pPr>
            <a:r>
              <a:rPr lang="en" sz="1400">
                <a:solidFill>
                  <a:schemeClr val="accent2"/>
                </a:solidFill>
              </a:rPr>
              <a:t>Check the accuracy score</a:t>
            </a:r>
            <a:endParaRPr sz="1400">
              <a:solidFill>
                <a:schemeClr val="accent2"/>
              </a:solidFill>
            </a:endParaRPr>
          </a:p>
          <a:p>
            <a:pPr indent="-317500" lvl="0" marL="457200" rtl="0" algn="l">
              <a:spcBef>
                <a:spcPts val="0"/>
              </a:spcBef>
              <a:spcAft>
                <a:spcPts val="0"/>
              </a:spcAft>
              <a:buClr>
                <a:schemeClr val="accent2"/>
              </a:buClr>
              <a:buSzPts val="1400"/>
              <a:buAutoNum type="arabicPeriod"/>
            </a:pPr>
            <a:r>
              <a:rPr lang="en" sz="1400">
                <a:solidFill>
                  <a:schemeClr val="accent2"/>
                </a:solidFill>
              </a:rPr>
              <a:t>Rank the feature importance</a:t>
            </a:r>
            <a:endParaRPr sz="1400">
              <a:solidFill>
                <a:schemeClr val="accent2"/>
              </a:solidFill>
            </a:endParaRPr>
          </a:p>
          <a:p>
            <a:pPr indent="-317500" lvl="0" marL="457200" rtl="0" algn="l">
              <a:spcBef>
                <a:spcPts val="0"/>
              </a:spcBef>
              <a:spcAft>
                <a:spcPts val="0"/>
              </a:spcAft>
              <a:buClr>
                <a:schemeClr val="accent2"/>
              </a:buClr>
              <a:buSzPts val="1400"/>
              <a:buAutoNum type="arabicPeriod"/>
            </a:pPr>
            <a:r>
              <a:rPr lang="en" sz="1400">
                <a:solidFill>
                  <a:schemeClr val="accent2"/>
                </a:solidFill>
              </a:rPr>
              <a:t>Remove the least important features to improve the efficiency of the model</a:t>
            </a:r>
            <a:endParaRPr sz="1400">
              <a:solidFill>
                <a:schemeClr val="accent2"/>
              </a:solidFill>
            </a:endParaRPr>
          </a:p>
          <a:p>
            <a:pPr indent="0" lvl="0" marL="0" rtl="0" algn="l">
              <a:spcBef>
                <a:spcPts val="1200"/>
              </a:spcBef>
              <a:spcAft>
                <a:spcPts val="0"/>
              </a:spcAft>
              <a:buNone/>
            </a:pPr>
            <a:r>
              <a:t/>
            </a:r>
            <a:endParaRPr b="1" sz="1400"/>
          </a:p>
          <a:p>
            <a:pPr indent="0" lvl="0" marL="0" rtl="0" algn="l">
              <a:spcBef>
                <a:spcPts val="1200"/>
              </a:spcBef>
              <a:spcAft>
                <a:spcPts val="0"/>
              </a:spcAft>
              <a:buNone/>
            </a:pPr>
            <a:r>
              <a:t/>
            </a:r>
            <a:endParaRPr b="1" sz="1800"/>
          </a:p>
          <a:p>
            <a:pPr indent="0" lvl="0" marL="0" rtl="0" algn="l">
              <a:spcBef>
                <a:spcPts val="1200"/>
              </a:spcBef>
              <a:spcAft>
                <a:spcPts val="1200"/>
              </a:spcAft>
              <a:buNone/>
            </a:pPr>
            <a:r>
              <a:t/>
            </a:r>
            <a:endParaRPr b="1" sz="18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t>
            </a:r>
            <a:r>
              <a:rPr lang="en"/>
              <a:t>plitting the Data</a:t>
            </a:r>
            <a:endParaRPr/>
          </a:p>
        </p:txBody>
      </p:sp>
      <p:sp>
        <p:nvSpPr>
          <p:cNvPr id="229" name="Google Shape;229;p33"/>
          <p:cNvSpPr txBox="1"/>
          <p:nvPr>
            <p:ph idx="1" type="body"/>
          </p:nvPr>
        </p:nvSpPr>
        <p:spPr>
          <a:xfrm>
            <a:off x="1242900" y="1884900"/>
            <a:ext cx="6661800" cy="1848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400"/>
              <a:t>Description of how data was split into training and testing sets:</a:t>
            </a:r>
            <a:endParaRPr b="1" sz="1400"/>
          </a:p>
          <a:p>
            <a:pPr indent="-311150" lvl="0" marL="457200" rtl="0" algn="l">
              <a:spcBef>
                <a:spcPts val="1200"/>
              </a:spcBef>
              <a:spcAft>
                <a:spcPts val="0"/>
              </a:spcAft>
              <a:buClr>
                <a:schemeClr val="accent2"/>
              </a:buClr>
              <a:buSzPts val="1300"/>
              <a:buAutoNum type="arabicPeriod"/>
            </a:pPr>
            <a:r>
              <a:rPr lang="en">
                <a:solidFill>
                  <a:schemeClr val="accent2"/>
                </a:solidFill>
              </a:rPr>
              <a:t>Import train_test_split from sklearn &gt; The train_test_split function of the sklearn. model_selection package in Python splits arrays or matrices into random subsets for train and test data</a:t>
            </a:r>
            <a:endParaRPr>
              <a:solidFill>
                <a:schemeClr val="accent2"/>
              </a:solidFill>
            </a:endParaRPr>
          </a:p>
          <a:p>
            <a:pPr indent="-311150" lvl="0" marL="457200" rtl="0" algn="l">
              <a:spcBef>
                <a:spcPts val="0"/>
              </a:spcBef>
              <a:spcAft>
                <a:spcPts val="0"/>
              </a:spcAft>
              <a:buClr>
                <a:schemeClr val="accent2"/>
              </a:buClr>
              <a:buSzPts val="1300"/>
              <a:buAutoNum type="arabicPeriod"/>
            </a:pPr>
            <a:r>
              <a:rPr lang="en">
                <a:solidFill>
                  <a:schemeClr val="accent2"/>
                </a:solidFill>
              </a:rPr>
              <a:t>Create X and y training and testing variables</a:t>
            </a:r>
            <a:endParaRPr>
              <a:solidFill>
                <a:schemeClr val="accent2"/>
              </a:solidFill>
            </a:endParaRPr>
          </a:p>
          <a:p>
            <a:pPr indent="-311150" lvl="0" marL="457200" rtl="0" algn="l">
              <a:spcBef>
                <a:spcPts val="0"/>
              </a:spcBef>
              <a:spcAft>
                <a:spcPts val="0"/>
              </a:spcAft>
              <a:buClr>
                <a:schemeClr val="accent2"/>
              </a:buClr>
              <a:buSzPts val="1300"/>
              <a:buAutoNum type="arabicPeriod"/>
            </a:pPr>
            <a:r>
              <a:rPr lang="en">
                <a:solidFill>
                  <a:schemeClr val="accent2"/>
                </a:solidFill>
              </a:rPr>
              <a:t>Use train_test_split code to </a:t>
            </a:r>
            <a:r>
              <a:rPr lang="en">
                <a:solidFill>
                  <a:schemeClr val="accent2"/>
                </a:solidFill>
              </a:rPr>
              <a:t>assign</a:t>
            </a:r>
            <a:r>
              <a:rPr lang="en">
                <a:solidFill>
                  <a:schemeClr val="accent2"/>
                </a:solidFill>
              </a:rPr>
              <a:t> values to the variables as seen below</a:t>
            </a:r>
            <a:endParaRPr>
              <a:solidFill>
                <a:schemeClr val="accent2"/>
              </a:solidFill>
            </a:endParaRPr>
          </a:p>
        </p:txBody>
      </p:sp>
      <p:pic>
        <p:nvPicPr>
          <p:cNvPr id="230" name="Google Shape;230;p33"/>
          <p:cNvPicPr preferRelativeResize="0"/>
          <p:nvPr/>
        </p:nvPicPr>
        <p:blipFill>
          <a:blip r:embed="rId3">
            <a:alphaModFix/>
          </a:blip>
          <a:stretch>
            <a:fillRect/>
          </a:stretch>
        </p:blipFill>
        <p:spPr>
          <a:xfrm>
            <a:off x="1638300" y="3764860"/>
            <a:ext cx="5867399" cy="1032240"/>
          </a:xfrm>
          <a:prstGeom prst="rect">
            <a:avLst/>
          </a:prstGeom>
          <a:noFill/>
          <a:ln cap="flat" cmpd="sng" w="9525">
            <a:solidFill>
              <a:schemeClr val="accent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Database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Requirements</a:t>
            </a:r>
            <a:endParaRPr/>
          </a:p>
        </p:txBody>
      </p:sp>
      <p:sp>
        <p:nvSpPr>
          <p:cNvPr id="241" name="Google Shape;241;p35"/>
          <p:cNvSpPr txBox="1"/>
          <p:nvPr>
            <p:ph idx="1" type="body"/>
          </p:nvPr>
        </p:nvSpPr>
        <p:spPr>
          <a:xfrm>
            <a:off x="729450" y="1895475"/>
            <a:ext cx="7881300" cy="287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We’ve created a fully integrated PostgreSQL database + have met the following requirements:</a:t>
            </a:r>
            <a:endParaRPr b="1" sz="1400"/>
          </a:p>
          <a:p>
            <a:pPr indent="-317500" lvl="0" marL="457200" rtl="0" algn="l">
              <a:spcBef>
                <a:spcPts val="1200"/>
              </a:spcBef>
              <a:spcAft>
                <a:spcPts val="0"/>
              </a:spcAft>
              <a:buSzPts val="1400"/>
              <a:buChar char="❏"/>
            </a:pPr>
            <a:r>
              <a:rPr i="1" lang="en" sz="1400"/>
              <a:t>Database stores static data for use during the project:</a:t>
            </a:r>
            <a:r>
              <a:rPr lang="en" sz="1400"/>
              <a:t> </a:t>
            </a:r>
            <a:r>
              <a:rPr lang="en" sz="1400">
                <a:solidFill>
                  <a:schemeClr val="accent5"/>
                </a:solidFill>
              </a:rPr>
              <a:t>full_data</a:t>
            </a:r>
            <a:r>
              <a:rPr lang="en" sz="1400">
                <a:solidFill>
                  <a:schemeClr val="accent5"/>
                </a:solidFill>
              </a:rPr>
              <a:t> table</a:t>
            </a:r>
            <a:endParaRPr sz="1400">
              <a:solidFill>
                <a:schemeClr val="accent5"/>
              </a:solidFill>
            </a:endParaRPr>
          </a:p>
          <a:p>
            <a:pPr indent="-317500" lvl="0" marL="457200" rtl="0" algn="l">
              <a:spcBef>
                <a:spcPts val="0"/>
              </a:spcBef>
              <a:spcAft>
                <a:spcPts val="0"/>
              </a:spcAft>
              <a:buSzPts val="1400"/>
              <a:buChar char="❏"/>
            </a:pPr>
            <a:r>
              <a:rPr i="1" lang="en" sz="1400"/>
              <a:t>Database interfaces with the project:</a:t>
            </a:r>
            <a:r>
              <a:rPr lang="en" sz="1400"/>
              <a:t> </a:t>
            </a:r>
            <a:r>
              <a:rPr lang="en" sz="1400">
                <a:solidFill>
                  <a:schemeClr val="accent5"/>
                </a:solidFill>
              </a:rPr>
              <a:t>data is separated + joined into tables and then connected to the ML model with a </a:t>
            </a:r>
            <a:r>
              <a:rPr lang="en" sz="1400">
                <a:solidFill>
                  <a:schemeClr val="accent5"/>
                </a:solidFill>
              </a:rPr>
              <a:t>SQLAlchemy </a:t>
            </a:r>
            <a:r>
              <a:rPr lang="en" sz="1400">
                <a:solidFill>
                  <a:schemeClr val="accent5"/>
                </a:solidFill>
              </a:rPr>
              <a:t>connection string</a:t>
            </a:r>
            <a:endParaRPr sz="1400">
              <a:solidFill>
                <a:schemeClr val="accent5"/>
              </a:solidFill>
            </a:endParaRPr>
          </a:p>
          <a:p>
            <a:pPr indent="-317500" lvl="0" marL="457200" rtl="0" algn="l">
              <a:spcBef>
                <a:spcPts val="0"/>
              </a:spcBef>
              <a:spcAft>
                <a:spcPts val="0"/>
              </a:spcAft>
              <a:buSzPts val="1400"/>
              <a:buChar char="❏"/>
            </a:pPr>
            <a:r>
              <a:rPr i="1" lang="en" sz="1400"/>
              <a:t>Database includes at least two tables:  </a:t>
            </a:r>
            <a:r>
              <a:rPr lang="en" sz="1400">
                <a:solidFill>
                  <a:schemeClr val="accent5"/>
                </a:solidFill>
                <a:uFill>
                  <a:noFill/>
                </a:uFill>
                <a:hlinkClick r:id="rId3">
                  <a:extLst>
                    <a:ext uri="{A12FA001-AC4F-418D-AE19-62706E023703}">
                      <ahyp:hlinkClr val="tx"/>
                    </a:ext>
                  </a:extLst>
                </a:hlinkClick>
              </a:rPr>
              <a:t>basic_personal_information</a:t>
            </a:r>
            <a:r>
              <a:rPr lang="en" sz="1400">
                <a:solidFill>
                  <a:schemeClr val="accent5"/>
                </a:solidFill>
              </a:rPr>
              <a:t>, employee_current_job, employee_feedback, employee_finances, employee_satisfaction, employee_work_history, full_data</a:t>
            </a:r>
            <a:endParaRPr sz="1400">
              <a:solidFill>
                <a:schemeClr val="accent5"/>
              </a:solidFill>
            </a:endParaRPr>
          </a:p>
          <a:p>
            <a:pPr indent="-317500" lvl="0" marL="457200" rtl="0" algn="l">
              <a:spcBef>
                <a:spcPts val="0"/>
              </a:spcBef>
              <a:spcAft>
                <a:spcPts val="0"/>
              </a:spcAft>
              <a:buSzPts val="1400"/>
              <a:buChar char="❏"/>
            </a:pPr>
            <a:r>
              <a:rPr i="1" lang="en" sz="1400"/>
              <a:t>Database includes at least one join using SQL:</a:t>
            </a:r>
            <a:r>
              <a:rPr i="1" lang="en" sz="1400"/>
              <a:t> </a:t>
            </a:r>
            <a:r>
              <a:rPr i="1" lang="en" sz="1400">
                <a:solidFill>
                  <a:schemeClr val="accent5"/>
                </a:solidFill>
              </a:rPr>
              <a:t>See</a:t>
            </a:r>
            <a:r>
              <a:rPr i="1" lang="en" sz="1400"/>
              <a:t> </a:t>
            </a:r>
            <a:r>
              <a:rPr lang="en" sz="1400">
                <a:solidFill>
                  <a:schemeClr val="accent5"/>
                </a:solidFill>
                <a:uFill>
                  <a:noFill/>
                </a:uFill>
                <a:hlinkClick r:id="rId4">
                  <a:extLst>
                    <a:ext uri="{A12FA001-AC4F-418D-AE19-62706E023703}">
                      <ahyp:hlinkClr val="tx"/>
                    </a:ext>
                  </a:extLst>
                </a:hlinkClick>
              </a:rPr>
              <a:t>Database splits joins .sql</a:t>
            </a:r>
            <a:r>
              <a:rPr i="1" lang="en" sz="1400">
                <a:solidFill>
                  <a:schemeClr val="accent5"/>
                </a:solidFill>
              </a:rPr>
              <a:t> </a:t>
            </a:r>
            <a:r>
              <a:rPr lang="en" sz="1400">
                <a:solidFill>
                  <a:schemeClr val="accent5"/>
                </a:solidFill>
              </a:rPr>
              <a:t>file</a:t>
            </a:r>
            <a:r>
              <a:rPr i="1" lang="en" sz="1400">
                <a:solidFill>
                  <a:schemeClr val="accent5"/>
                </a:solidFill>
              </a:rPr>
              <a:t> </a:t>
            </a:r>
            <a:endParaRPr i="1" sz="1400">
              <a:solidFill>
                <a:schemeClr val="accent5"/>
              </a:solidFill>
            </a:endParaRPr>
          </a:p>
          <a:p>
            <a:pPr indent="-317500" lvl="0" marL="457200" rtl="0" algn="l">
              <a:spcBef>
                <a:spcPts val="0"/>
              </a:spcBef>
              <a:spcAft>
                <a:spcPts val="0"/>
              </a:spcAft>
              <a:buSzPts val="1400"/>
              <a:buChar char="❏"/>
            </a:pPr>
            <a:r>
              <a:rPr i="1" lang="en" sz="1400"/>
              <a:t>Database i</a:t>
            </a:r>
            <a:r>
              <a:rPr i="1" lang="en" sz="1400"/>
              <a:t>ncludes at least one connection string: using SQLAlchemy:</a:t>
            </a:r>
            <a:r>
              <a:rPr lang="en" sz="1400"/>
              <a:t> </a:t>
            </a:r>
            <a:r>
              <a:rPr lang="en" sz="1400">
                <a:solidFill>
                  <a:schemeClr val="accent5"/>
                </a:solidFill>
              </a:rPr>
              <a:t>ML_Model_Draft2.ipynb file </a:t>
            </a:r>
            <a:endParaRPr sz="1400">
              <a:solidFill>
                <a:schemeClr val="accent5"/>
              </a:solidFill>
            </a:endParaRPr>
          </a:p>
          <a:p>
            <a:pPr indent="-317500" lvl="0" marL="457200" rtl="0" algn="l">
              <a:spcBef>
                <a:spcPts val="0"/>
              </a:spcBef>
              <a:spcAft>
                <a:spcPts val="0"/>
              </a:spcAft>
              <a:buSzPts val="1400"/>
              <a:buChar char="❏"/>
            </a:pPr>
            <a:r>
              <a:rPr i="1" lang="en" sz="1400"/>
              <a:t>Presentation includes an ERD with relationships:</a:t>
            </a:r>
            <a:r>
              <a:rPr lang="en" sz="1400"/>
              <a:t> </a:t>
            </a:r>
            <a:r>
              <a:rPr lang="en" sz="1400">
                <a:solidFill>
                  <a:schemeClr val="accent5"/>
                </a:solidFill>
              </a:rPr>
              <a:t>see QuickDBD-export.png file</a:t>
            </a:r>
            <a:endParaRPr b="1" sz="1400">
              <a:solidFill>
                <a:schemeClr val="accent5"/>
              </a:solidFill>
            </a:endParaRPr>
          </a:p>
          <a:p>
            <a:pPr indent="0" lvl="0" marL="0" rtl="0" algn="l">
              <a:spcBef>
                <a:spcPts val="1200"/>
              </a:spcBef>
              <a:spcAft>
                <a:spcPts val="1200"/>
              </a:spcAft>
              <a:buNone/>
            </a:pPr>
            <a:r>
              <a:t/>
            </a:r>
            <a:endParaRPr b="1"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ERD</a:t>
            </a:r>
            <a:r>
              <a:rPr lang="en"/>
              <a:t> Visual</a:t>
            </a:r>
            <a:endParaRPr/>
          </a:p>
        </p:txBody>
      </p:sp>
      <p:pic>
        <p:nvPicPr>
          <p:cNvPr id="247" name="Google Shape;247;p36"/>
          <p:cNvPicPr preferRelativeResize="0"/>
          <p:nvPr/>
        </p:nvPicPr>
        <p:blipFill>
          <a:blip r:embed="rId3">
            <a:alphaModFix/>
          </a:blip>
          <a:stretch>
            <a:fillRect/>
          </a:stretch>
        </p:blipFill>
        <p:spPr>
          <a:xfrm>
            <a:off x="3276600" y="1143000"/>
            <a:ext cx="4876802" cy="3657598"/>
          </a:xfrm>
          <a:prstGeom prst="rect">
            <a:avLst/>
          </a:prstGeom>
          <a:noFill/>
          <a:ln cap="flat" cmpd="sng" w="19050">
            <a:solidFill>
              <a:schemeClr val="accent5"/>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idx="4294967295" type="title"/>
          </p:nvPr>
        </p:nvSpPr>
        <p:spPr>
          <a:xfrm>
            <a:off x="0" y="223200"/>
            <a:ext cx="7725000" cy="92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r>
              <a:rPr lang="en"/>
              <a:t> Visual</a:t>
            </a:r>
            <a:r>
              <a:rPr lang="en"/>
              <a:t>: </a:t>
            </a:r>
            <a:endParaRPr/>
          </a:p>
          <a:p>
            <a:pPr indent="0" lvl="0" marL="0" rtl="0" algn="l">
              <a:spcBef>
                <a:spcPts val="0"/>
              </a:spcBef>
              <a:spcAft>
                <a:spcPts val="0"/>
              </a:spcAft>
              <a:buNone/>
            </a:pPr>
            <a:r>
              <a:rPr b="0" i="1" lang="en" sz="2466">
                <a:solidFill>
                  <a:schemeClr val="accent5"/>
                </a:solidFill>
              </a:rPr>
              <a:t>PostgreSQL DB Creation in PgAdmin</a:t>
            </a:r>
            <a:endParaRPr b="0" i="1" sz="2466">
              <a:solidFill>
                <a:schemeClr val="accent5"/>
              </a:solidFill>
            </a:endParaRPr>
          </a:p>
        </p:txBody>
      </p:sp>
      <p:pic>
        <p:nvPicPr>
          <p:cNvPr id="253" name="Google Shape;253;p37"/>
          <p:cNvPicPr preferRelativeResize="0"/>
          <p:nvPr/>
        </p:nvPicPr>
        <p:blipFill>
          <a:blip r:embed="rId3">
            <a:alphaModFix/>
          </a:blip>
          <a:stretch>
            <a:fillRect/>
          </a:stretch>
        </p:blipFill>
        <p:spPr>
          <a:xfrm>
            <a:off x="151975" y="1291175"/>
            <a:ext cx="8840049" cy="3201699"/>
          </a:xfrm>
          <a:prstGeom prst="rect">
            <a:avLst/>
          </a:prstGeom>
          <a:noFill/>
          <a:ln cap="flat" cmpd="sng" w="19050">
            <a:solidFill>
              <a:schemeClr val="accent1"/>
            </a:solidFill>
            <a:prstDash val="solid"/>
            <a:round/>
            <a:headEnd len="sm" w="sm" type="none"/>
            <a:tailEnd len="sm" w="sm" type="none"/>
          </a:ln>
        </p:spPr>
      </p:pic>
      <p:sp>
        <p:nvSpPr>
          <p:cNvPr id="254" name="Google Shape;254;p37"/>
          <p:cNvSpPr/>
          <p:nvPr/>
        </p:nvSpPr>
        <p:spPr>
          <a:xfrm>
            <a:off x="93725" y="1252350"/>
            <a:ext cx="1510200" cy="19137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7"/>
          <p:cNvSpPr/>
          <p:nvPr/>
        </p:nvSpPr>
        <p:spPr>
          <a:xfrm>
            <a:off x="2347450" y="1657075"/>
            <a:ext cx="3095100" cy="23244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8"/>
          <p:cNvPicPr preferRelativeResize="0"/>
          <p:nvPr/>
        </p:nvPicPr>
        <p:blipFill>
          <a:blip r:embed="rId3">
            <a:alphaModFix/>
          </a:blip>
          <a:stretch>
            <a:fillRect/>
          </a:stretch>
        </p:blipFill>
        <p:spPr>
          <a:xfrm>
            <a:off x="67100" y="1394225"/>
            <a:ext cx="8897848" cy="3016749"/>
          </a:xfrm>
          <a:prstGeom prst="rect">
            <a:avLst/>
          </a:prstGeom>
          <a:noFill/>
          <a:ln cap="flat" cmpd="sng" w="19050">
            <a:solidFill>
              <a:schemeClr val="accent1"/>
            </a:solidFill>
            <a:prstDash val="solid"/>
            <a:round/>
            <a:headEnd len="sm" w="sm" type="none"/>
            <a:tailEnd len="sm" w="sm" type="none"/>
          </a:ln>
        </p:spPr>
      </p:pic>
      <p:sp>
        <p:nvSpPr>
          <p:cNvPr id="261" name="Google Shape;261;p38"/>
          <p:cNvSpPr txBox="1"/>
          <p:nvPr>
            <p:ph idx="4294967295" type="title"/>
          </p:nvPr>
        </p:nvSpPr>
        <p:spPr>
          <a:xfrm>
            <a:off x="116450" y="339650"/>
            <a:ext cx="7725000" cy="92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r>
              <a:rPr lang="en"/>
              <a:t> Visual</a:t>
            </a:r>
            <a:r>
              <a:rPr lang="en"/>
              <a:t>: </a:t>
            </a:r>
            <a:endParaRPr/>
          </a:p>
          <a:p>
            <a:pPr indent="0" lvl="0" marL="0" rtl="0" algn="l">
              <a:spcBef>
                <a:spcPts val="0"/>
              </a:spcBef>
              <a:spcAft>
                <a:spcPts val="0"/>
              </a:spcAft>
              <a:buNone/>
            </a:pPr>
            <a:r>
              <a:rPr b="0" i="1" lang="en" sz="2466">
                <a:solidFill>
                  <a:schemeClr val="accent5"/>
                </a:solidFill>
              </a:rPr>
              <a:t>Create main table with all data</a:t>
            </a:r>
            <a:endParaRPr b="0" i="1" sz="2466">
              <a:solidFill>
                <a:schemeClr val="accent5"/>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39"/>
          <p:cNvPicPr preferRelativeResize="0"/>
          <p:nvPr/>
        </p:nvPicPr>
        <p:blipFill rotWithShape="1">
          <a:blip r:embed="rId3">
            <a:alphaModFix/>
          </a:blip>
          <a:srcRect b="6620" l="0" r="0" t="-6620"/>
          <a:stretch/>
        </p:blipFill>
        <p:spPr>
          <a:xfrm>
            <a:off x="152388" y="1477325"/>
            <a:ext cx="8944077" cy="3222649"/>
          </a:xfrm>
          <a:prstGeom prst="rect">
            <a:avLst/>
          </a:prstGeom>
          <a:noFill/>
          <a:ln cap="flat" cmpd="sng" w="19050">
            <a:solidFill>
              <a:schemeClr val="accent1"/>
            </a:solidFill>
            <a:prstDash val="solid"/>
            <a:round/>
            <a:headEnd len="sm" w="sm" type="none"/>
            <a:tailEnd len="sm" w="sm" type="none"/>
          </a:ln>
        </p:spPr>
      </p:pic>
      <p:sp>
        <p:nvSpPr>
          <p:cNvPr id="267" name="Google Shape;267;p39"/>
          <p:cNvSpPr txBox="1"/>
          <p:nvPr>
            <p:ph idx="4294967295" type="title"/>
          </p:nvPr>
        </p:nvSpPr>
        <p:spPr>
          <a:xfrm>
            <a:off x="152400" y="320225"/>
            <a:ext cx="7725000" cy="921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r>
              <a:rPr lang="en"/>
              <a:t> Visual</a:t>
            </a:r>
            <a:r>
              <a:rPr lang="en"/>
              <a:t>: </a:t>
            </a:r>
            <a:endParaRPr/>
          </a:p>
          <a:p>
            <a:pPr indent="0" lvl="0" marL="0" rtl="0" algn="l">
              <a:spcBef>
                <a:spcPts val="0"/>
              </a:spcBef>
              <a:spcAft>
                <a:spcPts val="0"/>
              </a:spcAft>
              <a:buNone/>
            </a:pPr>
            <a:r>
              <a:rPr b="0" i="1" lang="en" sz="2466">
                <a:solidFill>
                  <a:schemeClr val="accent5"/>
                </a:solidFill>
              </a:rPr>
              <a:t>Create 1 join using SQL to combine 2 tables </a:t>
            </a:r>
            <a:endParaRPr b="0" i="1" sz="2466">
              <a:solidFill>
                <a:schemeClr val="accent5"/>
              </a:solidFill>
            </a:endParaRPr>
          </a:p>
        </p:txBody>
      </p:sp>
      <p:sp>
        <p:nvSpPr>
          <p:cNvPr id="268" name="Google Shape;268;p39"/>
          <p:cNvSpPr/>
          <p:nvPr/>
        </p:nvSpPr>
        <p:spPr>
          <a:xfrm>
            <a:off x="2591125" y="2241800"/>
            <a:ext cx="5910300" cy="921900"/>
          </a:xfrm>
          <a:prstGeom prst="roundRect">
            <a:avLst>
              <a:gd fmla="val 16667" name="adj"/>
            </a:avLst>
          </a:prstGeom>
          <a:no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Dashboard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Outline</a:t>
            </a:r>
            <a:endParaRPr/>
          </a:p>
        </p:txBody>
      </p:sp>
      <p:sp>
        <p:nvSpPr>
          <p:cNvPr id="279" name="Google Shape;279;p41"/>
          <p:cNvSpPr txBox="1"/>
          <p:nvPr/>
        </p:nvSpPr>
        <p:spPr>
          <a:xfrm>
            <a:off x="729450" y="1809125"/>
            <a:ext cx="8364300" cy="31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accent1"/>
                </a:solidFill>
                <a:latin typeface="Lato"/>
                <a:ea typeface="Lato"/>
                <a:cs typeface="Lato"/>
                <a:sym typeface="Lato"/>
              </a:rPr>
              <a:t>Storyboard on a Google Slide(s):</a:t>
            </a:r>
            <a:endParaRPr b="1"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accent1"/>
                </a:solidFill>
                <a:latin typeface="Lato"/>
                <a:ea typeface="Lato"/>
                <a:cs typeface="Lato"/>
                <a:sym typeface="Lato"/>
              </a:rPr>
              <a:t>The storyboard, displayed in the next slide, outlines our Tableau dashboard, which will visualize the answers to 1. who is most likely to attrit, 2. when are they most likely to attrit, and 3. why they are most likely to attrit.</a:t>
            </a:r>
            <a:endParaRPr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b="1" lang="en" sz="1300">
                <a:solidFill>
                  <a:schemeClr val="accent1"/>
                </a:solidFill>
                <a:latin typeface="Lato"/>
                <a:ea typeface="Lato"/>
                <a:cs typeface="Lato"/>
                <a:sym typeface="Lato"/>
              </a:rPr>
              <a:t>Description of the tool(s) that will be used to create the final dashboard:</a:t>
            </a:r>
            <a:endParaRPr b="1"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accent1"/>
                </a:solidFill>
                <a:latin typeface="Lato"/>
                <a:ea typeface="Lato"/>
                <a:cs typeface="Lato"/>
                <a:sym typeface="Lato"/>
              </a:rPr>
              <a:t>The final dashboard will be created using multiple graph types in Tableau. These graphs will help visualize which factors most heavily influence a person’s likelihood of attritting, and the typical profile of a healthcare worker  who is likely to attrit.</a:t>
            </a:r>
            <a:endParaRPr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b="1" lang="en" sz="1300">
                <a:solidFill>
                  <a:schemeClr val="accent1"/>
                </a:solidFill>
                <a:latin typeface="Lato"/>
                <a:ea typeface="Lato"/>
                <a:cs typeface="Lato"/>
                <a:sym typeface="Lato"/>
              </a:rPr>
              <a:t>Description of interactive element(s):</a:t>
            </a:r>
            <a:endParaRPr b="1"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accent1"/>
                </a:solidFill>
                <a:latin typeface="Lato"/>
                <a:ea typeface="Lato"/>
                <a:cs typeface="Lato"/>
                <a:sym typeface="Lato"/>
              </a:rPr>
              <a:t>We will </a:t>
            </a:r>
            <a:r>
              <a:rPr lang="en" sz="1300">
                <a:solidFill>
                  <a:schemeClr val="accent1"/>
                </a:solidFill>
                <a:latin typeface="Lato"/>
                <a:ea typeface="Lato"/>
                <a:cs typeface="Lato"/>
                <a:sym typeface="Lato"/>
              </a:rPr>
              <a:t>incorporate interactive elements into the graphs by toggling between male and female filters to show the difference in attrition data by gender.</a:t>
            </a:r>
            <a:endParaRPr sz="13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t/>
            </a:r>
            <a:endParaRPr sz="1300">
              <a:solidFill>
                <a:schemeClr val="accent1"/>
              </a:solidFill>
              <a:highlight>
                <a:srgbClr val="FFFF00"/>
              </a:highlight>
              <a:latin typeface="Lato"/>
              <a:ea typeface="Lato"/>
              <a:cs typeface="Lato"/>
              <a:sym typeface="Lato"/>
            </a:endParaRPr>
          </a:p>
        </p:txBody>
      </p:sp>
      <p:pic>
        <p:nvPicPr>
          <p:cNvPr id="280" name="Google Shape;280;p41"/>
          <p:cNvPicPr preferRelativeResize="0"/>
          <p:nvPr/>
        </p:nvPicPr>
        <p:blipFill>
          <a:blip r:embed="rId3">
            <a:alphaModFix/>
          </a:blip>
          <a:stretch>
            <a:fillRect/>
          </a:stretch>
        </p:blipFill>
        <p:spPr>
          <a:xfrm>
            <a:off x="5403047" y="991525"/>
            <a:ext cx="3538700" cy="735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Project Overview</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Storyboard: </a:t>
            </a:r>
            <a:r>
              <a:rPr lang="en"/>
              <a:t>Attrition in Health Care</a:t>
            </a:r>
            <a:endParaRPr/>
          </a:p>
        </p:txBody>
      </p:sp>
      <p:pic>
        <p:nvPicPr>
          <p:cNvPr id="286" name="Google Shape;286;p42"/>
          <p:cNvPicPr preferRelativeResize="0"/>
          <p:nvPr/>
        </p:nvPicPr>
        <p:blipFill>
          <a:blip r:embed="rId3">
            <a:alphaModFix/>
          </a:blip>
          <a:stretch>
            <a:fillRect/>
          </a:stretch>
        </p:blipFill>
        <p:spPr>
          <a:xfrm>
            <a:off x="2071425" y="1853850"/>
            <a:ext cx="4410648" cy="2984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Appendix/Rubric Slides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1</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a:t>
            </a:r>
            <a:endParaRPr/>
          </a:p>
        </p:txBody>
      </p:sp>
      <p:sp>
        <p:nvSpPr>
          <p:cNvPr id="302" name="Google Shape;302;p45"/>
          <p:cNvSpPr txBox="1"/>
          <p:nvPr>
            <p:ph idx="1" type="body"/>
          </p:nvPr>
        </p:nvSpPr>
        <p:spPr>
          <a:xfrm>
            <a:off x="729450" y="1960975"/>
            <a:ext cx="7855200" cy="27108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Content</a:t>
            </a:r>
            <a:endParaRPr/>
          </a:p>
          <a:p>
            <a:pPr indent="0" lvl="0" marL="0" rtl="0" algn="l">
              <a:spcBef>
                <a:spcPts val="1200"/>
              </a:spcBef>
              <a:spcAft>
                <a:spcPts val="0"/>
              </a:spcAft>
              <a:buNone/>
            </a:pPr>
            <a:r>
              <a:rPr lang="en"/>
              <a:t>Team members have drafted their project, including the following:</a:t>
            </a:r>
            <a:endParaRPr/>
          </a:p>
          <a:p>
            <a:pPr indent="0" lvl="0" marL="0" rtl="0" algn="l">
              <a:spcBef>
                <a:spcPts val="1200"/>
              </a:spcBef>
              <a:spcAft>
                <a:spcPts val="0"/>
              </a:spcAft>
              <a:buNone/>
            </a:pPr>
            <a:r>
              <a:rPr lang="en"/>
              <a:t>✓ Selected topic: </a:t>
            </a:r>
            <a:r>
              <a:rPr lang="en">
                <a:solidFill>
                  <a:schemeClr val="accent2"/>
                </a:solidFill>
              </a:rPr>
              <a:t>Predicting employee attrition in the healthcare industry</a:t>
            </a:r>
            <a:endParaRPr>
              <a:solidFill>
                <a:schemeClr val="accent2"/>
              </a:solidFill>
            </a:endParaRPr>
          </a:p>
          <a:p>
            <a:pPr indent="0" lvl="0" marL="0" rtl="0" algn="l">
              <a:spcBef>
                <a:spcPts val="1200"/>
              </a:spcBef>
              <a:spcAft>
                <a:spcPts val="0"/>
              </a:spcAft>
              <a:buNone/>
            </a:pPr>
            <a:r>
              <a:rPr lang="en"/>
              <a:t>✓ Reason why they selected their topic: </a:t>
            </a:r>
            <a:r>
              <a:rPr lang="en">
                <a:solidFill>
                  <a:schemeClr val="accent2"/>
                </a:solidFill>
              </a:rPr>
              <a:t>The COVID pandemic put intense strain on the healthcare industry and led to unprecedented levels of </a:t>
            </a:r>
            <a:r>
              <a:rPr lang="en">
                <a:solidFill>
                  <a:schemeClr val="accent2"/>
                </a:solidFill>
              </a:rPr>
              <a:t>attrition. Being able to predict which employees will attrit can help hospitals prepare for tighter staffing and lessen the impact to their patients and their bottom line. </a:t>
            </a:r>
            <a:r>
              <a:rPr lang="en"/>
              <a:t> </a:t>
            </a:r>
            <a:r>
              <a:rPr lang="en">
                <a:solidFill>
                  <a:schemeClr val="accent2"/>
                </a:solidFill>
              </a:rPr>
              <a:t>In short, this topic is very </a:t>
            </a:r>
            <a:r>
              <a:rPr lang="en">
                <a:solidFill>
                  <a:schemeClr val="accent2"/>
                </a:solidFill>
              </a:rPr>
              <a:t>relevant</a:t>
            </a:r>
            <a:r>
              <a:rPr lang="en">
                <a:solidFill>
                  <a:schemeClr val="accent2"/>
                </a:solidFill>
              </a:rPr>
              <a:t> and applicable to the current challenges faced in this industry.</a:t>
            </a:r>
            <a:endParaRPr>
              <a:solidFill>
                <a:schemeClr val="accent2"/>
              </a:solidFill>
            </a:endParaRPr>
          </a:p>
          <a:p>
            <a:pPr indent="0" lvl="0" marL="0" rtl="0" algn="l">
              <a:spcBef>
                <a:spcPts val="1200"/>
              </a:spcBef>
              <a:spcAft>
                <a:spcPts val="0"/>
              </a:spcAft>
              <a:buNone/>
            </a:pPr>
            <a:r>
              <a:rPr lang="en"/>
              <a:t>✓ Description of their source of data: </a:t>
            </a:r>
            <a:r>
              <a:rPr lang="en">
                <a:solidFill>
                  <a:schemeClr val="accent2"/>
                </a:solidFill>
              </a:rPr>
              <a:t>The synthetic data we’re using is based on the IBM Watson dataset for attrition.</a:t>
            </a:r>
            <a:endParaRPr>
              <a:solidFill>
                <a:schemeClr val="accent2"/>
              </a:solidFill>
            </a:endParaRPr>
          </a:p>
          <a:p>
            <a:pPr indent="0" lvl="0" marL="0" rtl="0" algn="l">
              <a:spcBef>
                <a:spcPts val="1200"/>
              </a:spcBef>
              <a:spcAft>
                <a:spcPts val="0"/>
              </a:spcAft>
              <a:buNone/>
            </a:pPr>
            <a:r>
              <a:rPr lang="en"/>
              <a:t>✓ Questions they hope to answer with the data: </a:t>
            </a:r>
            <a:r>
              <a:rPr lang="en">
                <a:solidFill>
                  <a:schemeClr val="accent2"/>
                </a:solidFill>
              </a:rPr>
              <a:t>We hope to understand 1. which factors most heavily influence a person’s likelihood of attritting and 2. the typical profile of a healthcare worker who is likely to attrit. </a:t>
            </a:r>
            <a:endParaRPr>
              <a:solidFill>
                <a:schemeClr val="accent2"/>
              </a:solidFill>
            </a:endParaRPr>
          </a:p>
          <a:p>
            <a:pPr indent="0" lvl="0" marL="0" rtl="0" algn="l">
              <a:spcBef>
                <a:spcPts val="1200"/>
              </a:spcBef>
              <a:spcAft>
                <a:spcPts val="1200"/>
              </a:spcAft>
              <a:buNone/>
            </a:pPr>
            <a:r>
              <a:rPr lang="en" sz="1205"/>
              <a:t>Note: The content does not yet need to be in the form of a presentation; text in the README.md works as well.</a:t>
            </a:r>
            <a:endParaRPr sz="1205"/>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a:t>
            </a:r>
            <a:endParaRPr/>
          </a:p>
        </p:txBody>
      </p:sp>
      <p:sp>
        <p:nvSpPr>
          <p:cNvPr id="308" name="Google Shape;308;p46"/>
          <p:cNvSpPr txBox="1"/>
          <p:nvPr>
            <p:ph idx="1" type="body"/>
          </p:nvPr>
        </p:nvSpPr>
        <p:spPr>
          <a:xfrm>
            <a:off x="729450" y="1853850"/>
            <a:ext cx="7688700" cy="2877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Main Branch</a:t>
            </a:r>
            <a:endParaRPr/>
          </a:p>
          <a:p>
            <a:pPr indent="0" lvl="0" marL="0" rtl="0" algn="l">
              <a:spcBef>
                <a:spcPts val="1200"/>
              </a:spcBef>
              <a:spcAft>
                <a:spcPts val="0"/>
              </a:spcAft>
              <a:buNone/>
            </a:pPr>
            <a:r>
              <a:rPr lang="en" strike="sngStrike"/>
              <a:t>✓ Includes a README.md</a:t>
            </a:r>
            <a:endParaRPr strike="sngStrike"/>
          </a:p>
          <a:p>
            <a:pPr indent="0" lvl="0" marL="0" rtl="0" algn="l">
              <a:spcBef>
                <a:spcPts val="1200"/>
              </a:spcBef>
              <a:spcAft>
                <a:spcPts val="0"/>
              </a:spcAft>
              <a:buNone/>
            </a:pPr>
            <a:r>
              <a:rPr lang="en"/>
              <a:t>README.md must include:</a:t>
            </a:r>
            <a:endParaRPr/>
          </a:p>
          <a:p>
            <a:pPr indent="0" lvl="0" marL="0" rtl="0" algn="l">
              <a:spcBef>
                <a:spcPts val="1200"/>
              </a:spcBef>
              <a:spcAft>
                <a:spcPts val="0"/>
              </a:spcAft>
              <a:buNone/>
            </a:pPr>
            <a:r>
              <a:rPr lang="en" strike="sngStrike"/>
              <a:t>✓ Description of the communication protocols</a:t>
            </a:r>
            <a:endParaRPr strike="sngStrike"/>
          </a:p>
          <a:p>
            <a:pPr indent="0" lvl="0" marL="0" rtl="0" algn="l">
              <a:spcBef>
                <a:spcPts val="1200"/>
              </a:spcBef>
              <a:spcAft>
                <a:spcPts val="0"/>
              </a:spcAft>
              <a:buNone/>
            </a:pPr>
            <a:r>
              <a:rPr lang="en"/>
              <a:t>Individual Branches</a:t>
            </a:r>
            <a:endParaRPr/>
          </a:p>
          <a:p>
            <a:pPr indent="0" lvl="0" marL="0" rtl="0" algn="l">
              <a:spcBef>
                <a:spcPts val="1200"/>
              </a:spcBef>
              <a:spcAft>
                <a:spcPts val="0"/>
              </a:spcAft>
              <a:buNone/>
            </a:pPr>
            <a:r>
              <a:rPr lang="en" strike="sngStrike"/>
              <a:t>✓ At least one branch for each team member</a:t>
            </a:r>
            <a:endParaRPr strike="sngStrike"/>
          </a:p>
          <a:p>
            <a:pPr indent="0" lvl="0" marL="0" rtl="0" algn="l">
              <a:spcBef>
                <a:spcPts val="1200"/>
              </a:spcBef>
              <a:spcAft>
                <a:spcPts val="0"/>
              </a:spcAft>
              <a:buNone/>
            </a:pPr>
            <a:r>
              <a:rPr lang="en" strike="sngStrike"/>
              <a:t>✓ Each team member has at least four commits from the duration of the first segment</a:t>
            </a:r>
            <a:endParaRPr strike="sngStrike"/>
          </a:p>
          <a:p>
            <a:pPr indent="0" lvl="0" marL="0" rtl="0" algn="l">
              <a:spcBef>
                <a:spcPts val="1200"/>
              </a:spcBef>
              <a:spcAft>
                <a:spcPts val="1200"/>
              </a:spcAft>
              <a:buNone/>
            </a:pPr>
            <a:r>
              <a:rPr lang="en" sz="1083"/>
              <a:t>Note: The descriptions and explanations required in all other project deliverables should also be in your README.md as part of your outline, unless otherwise noted.</a:t>
            </a:r>
            <a:endParaRPr sz="1083"/>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a:t>
            </a:r>
            <a:endParaRPr/>
          </a:p>
        </p:txBody>
      </p:sp>
      <p:sp>
        <p:nvSpPr>
          <p:cNvPr id="314" name="Google Shape;314;p47"/>
          <p:cNvSpPr txBox="1"/>
          <p:nvPr>
            <p:ph idx="1" type="body"/>
          </p:nvPr>
        </p:nvSpPr>
        <p:spPr>
          <a:xfrm>
            <a:off x="729450" y="1853850"/>
            <a:ext cx="7688700" cy="28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 present a provisional machine learning model that stands in for the final machine learning model and accomplishes the following:</a:t>
            </a:r>
            <a:endParaRPr/>
          </a:p>
          <a:p>
            <a:pPr indent="0" lvl="0" marL="0" rtl="0" algn="l">
              <a:spcBef>
                <a:spcPts val="1200"/>
              </a:spcBef>
              <a:spcAft>
                <a:spcPts val="0"/>
              </a:spcAft>
              <a:buNone/>
            </a:pPr>
            <a:r>
              <a:rPr lang="en"/>
              <a:t>✓ </a:t>
            </a:r>
            <a:r>
              <a:rPr lang="en" strike="sngStrike"/>
              <a:t>Takes in data in from the provisional database</a:t>
            </a:r>
            <a:endParaRPr strike="sngStrike"/>
          </a:p>
          <a:p>
            <a:pPr indent="0" lvl="0" marL="0" rtl="0" algn="l">
              <a:spcBef>
                <a:spcPts val="1200"/>
              </a:spcBef>
              <a:spcAft>
                <a:spcPts val="1200"/>
              </a:spcAft>
              <a:buNone/>
            </a:pPr>
            <a:r>
              <a:rPr lang="en"/>
              <a:t>✓ </a:t>
            </a:r>
            <a:r>
              <a:rPr lang="en" strike="sngStrike"/>
              <a:t>Outputs label(s) for input data</a:t>
            </a:r>
            <a:endParaRPr strike="sngStrike"/>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a:t>
            </a:r>
            <a:endParaRPr/>
          </a:p>
        </p:txBody>
      </p:sp>
      <p:sp>
        <p:nvSpPr>
          <p:cNvPr id="320" name="Google Shape;320;p4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 present a provisional database that stands in for the final database and accomplishes the following:</a:t>
            </a:r>
            <a:endParaRPr/>
          </a:p>
          <a:p>
            <a:pPr indent="0" lvl="0" marL="0" rtl="0" algn="l">
              <a:spcBef>
                <a:spcPts val="1200"/>
              </a:spcBef>
              <a:spcAft>
                <a:spcPts val="0"/>
              </a:spcAft>
              <a:buNone/>
            </a:pPr>
            <a:r>
              <a:rPr lang="en"/>
              <a:t>✓ </a:t>
            </a:r>
            <a:r>
              <a:rPr lang="en" strike="sngStrike"/>
              <a:t>Sample data that mimics the expected final database structure or schema</a:t>
            </a:r>
            <a:endParaRPr strike="sngStrike"/>
          </a:p>
          <a:p>
            <a:pPr indent="0" lvl="0" marL="0" rtl="0" algn="l">
              <a:spcBef>
                <a:spcPts val="1200"/>
              </a:spcBef>
              <a:spcAft>
                <a:spcPts val="0"/>
              </a:spcAft>
              <a:buNone/>
            </a:pPr>
            <a:r>
              <a:rPr lang="en"/>
              <a:t>✓ </a:t>
            </a:r>
            <a:r>
              <a:rPr lang="en" strike="sngStrike"/>
              <a:t>Draft machine learning module is connected to the provisional database</a:t>
            </a:r>
            <a:endParaRPr strike="sngStrike"/>
          </a:p>
          <a:p>
            <a:pPr indent="0" lvl="0" marL="0" rtl="0" algn="l">
              <a:spcBef>
                <a:spcPts val="120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a:t>
            </a:r>
            <a:endParaRPr/>
          </a:p>
        </p:txBody>
      </p:sp>
      <p:sp>
        <p:nvSpPr>
          <p:cNvPr id="326" name="Google Shape;326;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0" name="Shape 330"/>
        <p:cNvGrpSpPr/>
        <p:nvPr/>
      </p:nvGrpSpPr>
      <p:grpSpPr>
        <a:xfrm>
          <a:off x="0" y="0"/>
          <a:ext cx="0" cy="0"/>
          <a:chOff x="0" y="0"/>
          <a:chExt cx="0" cy="0"/>
        </a:xfrm>
      </p:grpSpPr>
      <p:pic>
        <p:nvPicPr>
          <p:cNvPr id="331" name="Google Shape;331;p50"/>
          <p:cNvPicPr preferRelativeResize="0"/>
          <p:nvPr/>
        </p:nvPicPr>
        <p:blipFill>
          <a:blip r:embed="rId3">
            <a:alphaModFix/>
          </a:blip>
          <a:stretch>
            <a:fillRect/>
          </a:stretch>
        </p:blipFill>
        <p:spPr>
          <a:xfrm>
            <a:off x="362288" y="152400"/>
            <a:ext cx="8419420"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5" name="Shape 335"/>
        <p:cNvGrpSpPr/>
        <p:nvPr/>
      </p:nvGrpSpPr>
      <p:grpSpPr>
        <a:xfrm>
          <a:off x="0" y="0"/>
          <a:ext cx="0" cy="0"/>
          <a:chOff x="0" y="0"/>
          <a:chExt cx="0" cy="0"/>
        </a:xfrm>
      </p:grpSpPr>
      <p:sp>
        <p:nvSpPr>
          <p:cNvPr id="336" name="Google Shape;336;p51"/>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Topic Overview</a:t>
            </a:r>
            <a:endParaRPr/>
          </a:p>
        </p:txBody>
      </p:sp>
      <p:sp>
        <p:nvSpPr>
          <p:cNvPr id="104" name="Google Shape;104;p16"/>
          <p:cNvSpPr txBox="1"/>
          <p:nvPr>
            <p:ph idx="1" type="body"/>
          </p:nvPr>
        </p:nvSpPr>
        <p:spPr>
          <a:xfrm>
            <a:off x="729450" y="1805700"/>
            <a:ext cx="3967500" cy="293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Topic Selected</a:t>
            </a:r>
            <a:r>
              <a:rPr b="1" lang="en" sz="1400"/>
              <a:t>: </a:t>
            </a:r>
            <a:r>
              <a:rPr lang="en" sz="1400">
                <a:solidFill>
                  <a:schemeClr val="accent2"/>
                </a:solidFill>
              </a:rPr>
              <a:t>Predicting employee attrition in the healthcare industry</a:t>
            </a:r>
            <a:endParaRPr sz="1400">
              <a:solidFill>
                <a:schemeClr val="accent2"/>
              </a:solidFill>
            </a:endParaRPr>
          </a:p>
          <a:p>
            <a:pPr indent="0" lvl="0" marL="0" rtl="0" algn="l">
              <a:spcBef>
                <a:spcPts val="1200"/>
              </a:spcBef>
              <a:spcAft>
                <a:spcPts val="1200"/>
              </a:spcAft>
              <a:buNone/>
            </a:pPr>
            <a:r>
              <a:rPr b="1" lang="en"/>
              <a:t>Reason for selecting this topic: </a:t>
            </a:r>
            <a:r>
              <a:rPr lang="en">
                <a:solidFill>
                  <a:schemeClr val="accent2"/>
                </a:solidFill>
              </a:rPr>
              <a:t>The COVID pandemic put intense strain on the healthcare industry and led to unprecedented levels of attrition. Being able to predict which employees will attrit can help hospitals prepare for tighter staffing and lessen the impact to their patients and their bottom line. </a:t>
            </a:r>
            <a:r>
              <a:rPr lang="en"/>
              <a:t> </a:t>
            </a:r>
            <a:r>
              <a:rPr lang="en">
                <a:solidFill>
                  <a:schemeClr val="accent2"/>
                </a:solidFill>
              </a:rPr>
              <a:t>In short, this topic is very relevant and applicable to the current challenges faced in this industry.</a:t>
            </a:r>
            <a:endParaRPr/>
          </a:p>
        </p:txBody>
      </p:sp>
      <p:sp>
        <p:nvSpPr>
          <p:cNvPr id="105" name="Google Shape;105;p16"/>
          <p:cNvSpPr txBox="1"/>
          <p:nvPr/>
        </p:nvSpPr>
        <p:spPr>
          <a:xfrm>
            <a:off x="877300" y="4553200"/>
            <a:ext cx="760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accent3"/>
                </a:solidFill>
                <a:latin typeface="Lato"/>
                <a:ea typeface="Lato"/>
                <a:cs typeface="Lato"/>
                <a:sym typeface="Lato"/>
              </a:rPr>
              <a:t>* </a:t>
            </a:r>
            <a:r>
              <a:rPr i="1" lang="en" sz="1200">
                <a:solidFill>
                  <a:schemeClr val="accent3"/>
                </a:solidFill>
                <a:latin typeface="Lato"/>
                <a:ea typeface="Lato"/>
                <a:cs typeface="Lato"/>
                <a:sym typeface="Lato"/>
              </a:rPr>
              <a:t>Attrition + attrit are used to refer to people quitting a job and the act of quitting a job, respectively</a:t>
            </a:r>
            <a:endParaRPr i="1" sz="1200">
              <a:solidFill>
                <a:schemeClr val="accent3"/>
              </a:solidFill>
              <a:latin typeface="Lato"/>
              <a:ea typeface="Lato"/>
              <a:cs typeface="Lato"/>
              <a:sym typeface="Lato"/>
            </a:endParaRPr>
          </a:p>
        </p:txBody>
      </p:sp>
      <p:pic>
        <p:nvPicPr>
          <p:cNvPr id="106" name="Google Shape;106;p16"/>
          <p:cNvPicPr preferRelativeResize="0"/>
          <p:nvPr/>
        </p:nvPicPr>
        <p:blipFill>
          <a:blip r:embed="rId3">
            <a:alphaModFix/>
          </a:blip>
          <a:stretch>
            <a:fillRect/>
          </a:stretch>
        </p:blipFill>
        <p:spPr>
          <a:xfrm>
            <a:off x="4878450" y="1893513"/>
            <a:ext cx="3925756" cy="22900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0" name="Shape 340"/>
        <p:cNvGrpSpPr/>
        <p:nvPr/>
      </p:nvGrpSpPr>
      <p:grpSpPr>
        <a:xfrm>
          <a:off x="0" y="0"/>
          <a:ext cx="0" cy="0"/>
          <a:chOff x="0" y="0"/>
          <a:chExt cx="0" cy="0"/>
        </a:xfrm>
      </p:grpSpPr>
      <p:sp>
        <p:nvSpPr>
          <p:cNvPr id="341" name="Google Shape;341;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(15 pts)</a:t>
            </a:r>
            <a:endParaRPr/>
          </a:p>
        </p:txBody>
      </p:sp>
      <p:sp>
        <p:nvSpPr>
          <p:cNvPr id="342" name="Google Shape;342;p52"/>
          <p:cNvSpPr txBox="1"/>
          <p:nvPr>
            <p:ph idx="1" type="body"/>
          </p:nvPr>
        </p:nvSpPr>
        <p:spPr>
          <a:xfrm>
            <a:off x="729450" y="1960975"/>
            <a:ext cx="7855200" cy="2710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Content: The presentation outlines the project, including the following:</a:t>
            </a:r>
            <a:endParaRPr/>
          </a:p>
          <a:p>
            <a:pPr indent="0" lvl="0" marL="0" rtl="0" algn="l">
              <a:spcBef>
                <a:spcPts val="1200"/>
              </a:spcBef>
              <a:spcAft>
                <a:spcPts val="0"/>
              </a:spcAft>
              <a:buNone/>
            </a:pPr>
            <a:r>
              <a:rPr lang="en" strike="sngStrike"/>
              <a:t>S</a:t>
            </a:r>
            <a:r>
              <a:rPr lang="en" strike="sngStrike"/>
              <a:t>elected topic</a:t>
            </a:r>
            <a:endParaRPr strike="sngStrike"/>
          </a:p>
          <a:p>
            <a:pPr indent="0" lvl="0" marL="0" rtl="0" algn="l">
              <a:spcBef>
                <a:spcPts val="1200"/>
              </a:spcBef>
              <a:spcAft>
                <a:spcPts val="0"/>
              </a:spcAft>
              <a:buNone/>
            </a:pPr>
            <a:r>
              <a:rPr lang="en" strike="sngStrike"/>
              <a:t>Reason topic was selected</a:t>
            </a:r>
            <a:endParaRPr strike="sngStrike"/>
          </a:p>
          <a:p>
            <a:pPr indent="0" lvl="0" marL="0" rtl="0" algn="l">
              <a:spcBef>
                <a:spcPts val="1200"/>
              </a:spcBef>
              <a:spcAft>
                <a:spcPts val="0"/>
              </a:spcAft>
              <a:buNone/>
            </a:pPr>
            <a:r>
              <a:rPr lang="en" strike="sngStrike"/>
              <a:t>Description of the source of data</a:t>
            </a:r>
            <a:endParaRPr strike="sngStrike"/>
          </a:p>
          <a:p>
            <a:pPr indent="0" lvl="0" marL="0" rtl="0" algn="l">
              <a:spcBef>
                <a:spcPts val="1200"/>
              </a:spcBef>
              <a:spcAft>
                <a:spcPts val="0"/>
              </a:spcAft>
              <a:buNone/>
            </a:pPr>
            <a:r>
              <a:rPr lang="en" strike="sngStrike"/>
              <a:t>Questions the team hopes to answer with the data</a:t>
            </a:r>
            <a:endParaRPr strike="sngStrike"/>
          </a:p>
          <a:p>
            <a:pPr indent="0" lvl="0" marL="0" rtl="0" algn="l">
              <a:spcBef>
                <a:spcPts val="1200"/>
              </a:spcBef>
              <a:spcAft>
                <a:spcPts val="0"/>
              </a:spcAft>
              <a:buNone/>
            </a:pPr>
            <a:r>
              <a:rPr lang="en" strike="sngStrike"/>
              <a:t>Description of the data exploration phase of the project</a:t>
            </a:r>
            <a:endParaRPr strike="sngStrike"/>
          </a:p>
          <a:p>
            <a:pPr indent="0" lvl="0" marL="0" rtl="0" algn="l">
              <a:spcBef>
                <a:spcPts val="1200"/>
              </a:spcBef>
              <a:spcAft>
                <a:spcPts val="0"/>
              </a:spcAft>
              <a:buNone/>
            </a:pPr>
            <a:r>
              <a:rPr lang="en" strike="sngStrike"/>
              <a:t>Description of the analysis phase of the project</a:t>
            </a:r>
            <a:endParaRPr strike="sngStrike"/>
          </a:p>
          <a:p>
            <a:pPr indent="0" lvl="0" marL="0" rtl="0" algn="l">
              <a:spcBef>
                <a:spcPts val="1200"/>
              </a:spcBef>
              <a:spcAft>
                <a:spcPts val="1200"/>
              </a:spcAft>
              <a:buNone/>
            </a:pPr>
            <a:r>
              <a:rPr lang="en" strike="sngStrike"/>
              <a:t>Slides: Presentations are drafted in Google Slides.</a:t>
            </a:r>
            <a:endParaRPr strike="sngStrike"/>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6" name="Shape 346"/>
        <p:cNvGrpSpPr/>
        <p:nvPr/>
      </p:nvGrpSpPr>
      <p:grpSpPr>
        <a:xfrm>
          <a:off x="0" y="0"/>
          <a:ext cx="0" cy="0"/>
          <a:chOff x="0" y="0"/>
          <a:chExt cx="0" cy="0"/>
        </a:xfrm>
      </p:grpSpPr>
      <p:sp>
        <p:nvSpPr>
          <p:cNvPr id="347" name="Google Shape;347;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a:t>
            </a:r>
            <a:r>
              <a:rPr lang="en"/>
              <a:t>10 pts)</a:t>
            </a:r>
            <a:endParaRPr/>
          </a:p>
        </p:txBody>
      </p:sp>
      <p:sp>
        <p:nvSpPr>
          <p:cNvPr id="348" name="Google Shape;348;p53"/>
          <p:cNvSpPr txBox="1"/>
          <p:nvPr>
            <p:ph idx="1" type="body"/>
          </p:nvPr>
        </p:nvSpPr>
        <p:spPr>
          <a:xfrm>
            <a:off x="729450" y="1853850"/>
            <a:ext cx="3792300" cy="2877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Main Branch</a:t>
            </a:r>
            <a:endParaRPr/>
          </a:p>
          <a:p>
            <a:pPr indent="0" lvl="0" marL="0" rtl="0" algn="l">
              <a:spcBef>
                <a:spcPts val="1200"/>
              </a:spcBef>
              <a:spcAft>
                <a:spcPts val="0"/>
              </a:spcAft>
              <a:buNone/>
            </a:pPr>
            <a:r>
              <a:rPr lang="en" strike="sngStrike"/>
              <a:t>All code in the main branch is production-ready.</a:t>
            </a:r>
            <a:endParaRPr strike="sngStrike"/>
          </a:p>
          <a:p>
            <a:pPr indent="0" lvl="0" marL="0" rtl="0" algn="l">
              <a:spcBef>
                <a:spcPts val="1200"/>
              </a:spcBef>
              <a:spcAft>
                <a:spcPts val="0"/>
              </a:spcAft>
              <a:buNone/>
            </a:pPr>
            <a:r>
              <a:rPr lang="en"/>
              <a:t>The main branch should include:</a:t>
            </a:r>
            <a:endParaRPr/>
          </a:p>
          <a:p>
            <a:pPr indent="0" lvl="0" marL="0" rtl="0" algn="l">
              <a:spcBef>
                <a:spcPts val="1200"/>
              </a:spcBef>
              <a:spcAft>
                <a:spcPts val="0"/>
              </a:spcAft>
              <a:buNone/>
            </a:pPr>
            <a:r>
              <a:rPr lang="en" strike="sngStrike"/>
              <a:t>All code necessary to perform exploratory analysis</a:t>
            </a:r>
            <a:endParaRPr strike="sngStrike"/>
          </a:p>
          <a:p>
            <a:pPr indent="0" lvl="0" marL="0" rtl="0" algn="l">
              <a:spcBef>
                <a:spcPts val="1200"/>
              </a:spcBef>
              <a:spcAft>
                <a:spcPts val="0"/>
              </a:spcAft>
              <a:buNone/>
            </a:pPr>
            <a:r>
              <a:rPr lang="en" strike="sngStrike"/>
              <a:t>Some code necessary to complete the machine learning portion of project</a:t>
            </a:r>
            <a:endParaRPr strike="sngStrike"/>
          </a:p>
          <a:p>
            <a:pPr indent="0" lvl="0" marL="0" rtl="0" algn="l">
              <a:spcBef>
                <a:spcPts val="1200"/>
              </a:spcBef>
              <a:spcAft>
                <a:spcPts val="0"/>
              </a:spcAft>
              <a:buNone/>
            </a:pPr>
            <a:r>
              <a:rPr lang="en"/>
              <a:t>README.md should include:</a:t>
            </a:r>
            <a:endParaRPr/>
          </a:p>
          <a:p>
            <a:pPr indent="0" lvl="0" marL="0" rtl="0" algn="l">
              <a:spcBef>
                <a:spcPts val="1200"/>
              </a:spcBef>
              <a:spcAft>
                <a:spcPts val="0"/>
              </a:spcAft>
              <a:buNone/>
            </a:pPr>
            <a:r>
              <a:rPr lang="en" strike="sngStrike"/>
              <a:t>Description of the communication protocols</a:t>
            </a:r>
            <a:endParaRPr strike="sngStrike"/>
          </a:p>
          <a:p>
            <a:pPr indent="0" lvl="0" marL="0" rtl="0" algn="l">
              <a:spcBef>
                <a:spcPts val="1200"/>
              </a:spcBef>
              <a:spcAft>
                <a:spcPts val="1200"/>
              </a:spcAft>
              <a:buNone/>
            </a:pPr>
            <a:r>
              <a:rPr lang="en" strike="sngStrike"/>
              <a:t>Outline of the project (this may include images, but they should be easy to follow and digest)</a:t>
            </a:r>
            <a:endParaRPr strike="sngStrike"/>
          </a:p>
        </p:txBody>
      </p:sp>
      <p:sp>
        <p:nvSpPr>
          <p:cNvPr id="349" name="Google Shape;349;p53"/>
          <p:cNvSpPr txBox="1"/>
          <p:nvPr/>
        </p:nvSpPr>
        <p:spPr>
          <a:xfrm>
            <a:off x="4616500" y="1853850"/>
            <a:ext cx="3741600" cy="161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Individual Branches</a:t>
            </a:r>
            <a:endParaRPr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strike="sngStrike">
                <a:solidFill>
                  <a:schemeClr val="accent1"/>
                </a:solidFill>
                <a:latin typeface="Lato"/>
                <a:ea typeface="Lato"/>
                <a:cs typeface="Lato"/>
                <a:sym typeface="Lato"/>
              </a:rPr>
              <a:t>At least one branch for each team member</a:t>
            </a:r>
            <a:endParaRPr sz="1300" strike="sngStrike">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accent1"/>
                </a:solidFill>
                <a:highlight>
                  <a:srgbClr val="FFFF00"/>
                </a:highlight>
                <a:latin typeface="Lato"/>
                <a:ea typeface="Lato"/>
                <a:cs typeface="Lato"/>
                <a:sym typeface="Lato"/>
              </a:rPr>
              <a:t>Each team member has at least four commits for the duration of the second segment (eight total commits per person)</a:t>
            </a:r>
            <a:endParaRPr>
              <a:highlight>
                <a:srgbClr val="FFFF00"/>
              </a:highlight>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 (30 pts)</a:t>
            </a:r>
            <a:endParaRPr/>
          </a:p>
        </p:txBody>
      </p:sp>
      <p:sp>
        <p:nvSpPr>
          <p:cNvPr id="355" name="Google Shape;355;p54"/>
          <p:cNvSpPr txBox="1"/>
          <p:nvPr>
            <p:ph idx="1" type="body"/>
          </p:nvPr>
        </p:nvSpPr>
        <p:spPr>
          <a:xfrm>
            <a:off x="729450" y="1853850"/>
            <a:ext cx="7688700" cy="2877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team members are expected to submit the code for the machine learning model, as well as the following:</a:t>
            </a:r>
            <a:endParaRPr/>
          </a:p>
          <a:p>
            <a:pPr indent="0" lvl="0" marL="0" rtl="0" algn="l">
              <a:spcBef>
                <a:spcPts val="1200"/>
              </a:spcBef>
              <a:spcAft>
                <a:spcPts val="0"/>
              </a:spcAft>
              <a:buNone/>
            </a:pPr>
            <a:r>
              <a:rPr lang="en" strike="sngStrike"/>
              <a:t>Description of preliminary data preprocessing</a:t>
            </a:r>
            <a:endParaRPr strike="sngStrike"/>
          </a:p>
          <a:p>
            <a:pPr indent="0" lvl="0" marL="0" rtl="0" algn="l">
              <a:spcBef>
                <a:spcPts val="1200"/>
              </a:spcBef>
              <a:spcAft>
                <a:spcPts val="0"/>
              </a:spcAft>
              <a:buNone/>
            </a:pPr>
            <a:r>
              <a:rPr lang="en" strike="sngStrike"/>
              <a:t>Description of preliminary feature engineering and preliminary feature selection, including the decision-making process</a:t>
            </a:r>
            <a:endParaRPr strike="sngStrike"/>
          </a:p>
          <a:p>
            <a:pPr indent="0" lvl="0" marL="0" rtl="0" algn="l">
              <a:spcBef>
                <a:spcPts val="1200"/>
              </a:spcBef>
              <a:spcAft>
                <a:spcPts val="0"/>
              </a:spcAft>
              <a:buNone/>
            </a:pPr>
            <a:r>
              <a:rPr lang="en" strike="sngStrike"/>
              <a:t>Description of how data was split into training and testing sets</a:t>
            </a:r>
            <a:endParaRPr strike="sngStrike"/>
          </a:p>
          <a:p>
            <a:pPr indent="0" lvl="0" marL="0" rtl="0" algn="l">
              <a:spcBef>
                <a:spcPts val="1200"/>
              </a:spcBef>
              <a:spcAft>
                <a:spcPts val="1200"/>
              </a:spcAft>
              <a:buNone/>
            </a:pPr>
            <a:r>
              <a:rPr lang="en" strike="sngStrike"/>
              <a:t>Explanation of model choice, including limitations and benefits</a:t>
            </a:r>
            <a:endParaRPr strike="sngStrike"/>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9" name="Shape 359"/>
        <p:cNvGrpSpPr/>
        <p:nvPr/>
      </p:nvGrpSpPr>
      <p:grpSpPr>
        <a:xfrm>
          <a:off x="0" y="0"/>
          <a:ext cx="0" cy="0"/>
          <a:chOff x="0" y="0"/>
          <a:chExt cx="0" cy="0"/>
        </a:xfrm>
      </p:grpSpPr>
      <p:sp>
        <p:nvSpPr>
          <p:cNvPr id="360" name="Google Shape;360;p5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a:t>
            </a:r>
            <a:r>
              <a:rPr lang="en"/>
              <a:t>(30 pts)</a:t>
            </a:r>
            <a:endParaRPr/>
          </a:p>
        </p:txBody>
      </p:sp>
      <p:sp>
        <p:nvSpPr>
          <p:cNvPr id="361" name="Google Shape;361;p55"/>
          <p:cNvSpPr txBox="1"/>
          <p:nvPr>
            <p:ph idx="1" type="body"/>
          </p:nvPr>
        </p:nvSpPr>
        <p:spPr>
          <a:xfrm>
            <a:off x="729450" y="1853850"/>
            <a:ext cx="7688700" cy="292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team members are expected to present a fully integrated database, including the following:</a:t>
            </a:r>
            <a:endParaRPr/>
          </a:p>
          <a:p>
            <a:pPr indent="0" lvl="0" marL="0" rtl="0" algn="l">
              <a:spcBef>
                <a:spcPts val="1200"/>
              </a:spcBef>
              <a:spcAft>
                <a:spcPts val="0"/>
              </a:spcAft>
              <a:buNone/>
            </a:pPr>
            <a:r>
              <a:rPr lang="en" strike="sngStrike"/>
              <a:t>Database stores static data for use during the project</a:t>
            </a:r>
            <a:endParaRPr strike="sngStrike"/>
          </a:p>
          <a:p>
            <a:pPr indent="0" lvl="0" marL="0" rtl="0" algn="l">
              <a:spcBef>
                <a:spcPts val="1200"/>
              </a:spcBef>
              <a:spcAft>
                <a:spcPts val="0"/>
              </a:spcAft>
              <a:buNone/>
            </a:pPr>
            <a:r>
              <a:rPr lang="en" strike="sngStrike"/>
              <a:t>Database interfaces with the project in some format (e.g., scraping updates the database)</a:t>
            </a:r>
            <a:endParaRPr strike="sngStrike"/>
          </a:p>
          <a:p>
            <a:pPr indent="0" lvl="0" marL="0" rtl="0" algn="l">
              <a:spcBef>
                <a:spcPts val="1200"/>
              </a:spcBef>
              <a:spcAft>
                <a:spcPts val="0"/>
              </a:spcAft>
              <a:buNone/>
            </a:pPr>
            <a:r>
              <a:rPr lang="en" strike="sngStrike"/>
              <a:t>Includes at least two tables (or collections, if using MongoDB)</a:t>
            </a:r>
            <a:endParaRPr strike="sngStrike"/>
          </a:p>
          <a:p>
            <a:pPr indent="0" lvl="0" marL="0" rtl="0" algn="l">
              <a:spcBef>
                <a:spcPts val="1200"/>
              </a:spcBef>
              <a:spcAft>
                <a:spcPts val="0"/>
              </a:spcAft>
              <a:buNone/>
            </a:pPr>
            <a:r>
              <a:rPr lang="en" strike="sngStrike"/>
              <a:t>Includes at least one connection string (using SQLAlchemy or PyMongo)</a:t>
            </a:r>
            <a:endParaRPr strike="sngStrike"/>
          </a:p>
          <a:p>
            <a:pPr indent="0" lvl="0" marL="0" rtl="0" algn="l">
              <a:spcBef>
                <a:spcPts val="1200"/>
              </a:spcBef>
              <a:spcAft>
                <a:spcPts val="0"/>
              </a:spcAft>
              <a:buNone/>
            </a:pPr>
            <a:r>
              <a:rPr lang="en" strike="sngStrike"/>
              <a:t>Includes at least one join using the database language (not including any joins in Pandas)</a:t>
            </a:r>
            <a:endParaRPr strike="sngStrike"/>
          </a:p>
          <a:p>
            <a:pPr indent="0" lvl="0" marL="0" rtl="0" algn="l">
              <a:spcBef>
                <a:spcPts val="1200"/>
              </a:spcBef>
              <a:spcAft>
                <a:spcPts val="1200"/>
              </a:spcAft>
              <a:buNone/>
            </a:pPr>
            <a:r>
              <a:rPr lang="en" strike="sngStrike"/>
              <a:t>IMPORTANT: If you use a SQL database, you must provide your ERD with relationships.</a:t>
            </a:r>
            <a:endParaRPr strike="sngStrike"/>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65" name="Shape 365"/>
        <p:cNvGrpSpPr/>
        <p:nvPr/>
      </p:nvGrpSpPr>
      <p:grpSpPr>
        <a:xfrm>
          <a:off x="0" y="0"/>
          <a:ext cx="0" cy="0"/>
          <a:chOff x="0" y="0"/>
          <a:chExt cx="0" cy="0"/>
        </a:xfrm>
      </p:grpSpPr>
      <p:sp>
        <p:nvSpPr>
          <p:cNvPr id="366" name="Google Shape;366;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(15 pts)</a:t>
            </a:r>
            <a:endParaRPr/>
          </a:p>
        </p:txBody>
      </p:sp>
      <p:sp>
        <p:nvSpPr>
          <p:cNvPr id="367" name="Google Shape;367;p5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blueprint for the dashboard is created and includes all of the following:</a:t>
            </a:r>
            <a:endParaRPr/>
          </a:p>
          <a:p>
            <a:pPr indent="0" lvl="0" marL="0" rtl="0" algn="l">
              <a:spcBef>
                <a:spcPts val="1200"/>
              </a:spcBef>
              <a:spcAft>
                <a:spcPts val="0"/>
              </a:spcAft>
              <a:buNone/>
            </a:pPr>
            <a:r>
              <a:rPr lang="en" strike="sngStrike"/>
              <a:t>Storyboard on a Google Slide(s)</a:t>
            </a:r>
            <a:endParaRPr strike="sngStrike"/>
          </a:p>
          <a:p>
            <a:pPr indent="0" lvl="0" marL="0" rtl="0" algn="l">
              <a:spcBef>
                <a:spcPts val="1200"/>
              </a:spcBef>
              <a:spcAft>
                <a:spcPts val="0"/>
              </a:spcAft>
              <a:buNone/>
            </a:pPr>
            <a:r>
              <a:rPr lang="en" strike="sngStrike"/>
              <a:t>Description of the tool(s) that will be used to create the final dashboard</a:t>
            </a:r>
            <a:endParaRPr/>
          </a:p>
          <a:p>
            <a:pPr indent="0" lvl="0" marL="0" rtl="0" algn="l">
              <a:spcBef>
                <a:spcPts val="1200"/>
              </a:spcBef>
              <a:spcAft>
                <a:spcPts val="0"/>
              </a:spcAft>
              <a:buNone/>
            </a:pPr>
            <a:r>
              <a:rPr lang="en" strike="sngStrike"/>
              <a:t>Description of interactive element(s)</a:t>
            </a:r>
            <a:endParaRPr strike="sngStrike"/>
          </a:p>
          <a:p>
            <a:pPr indent="0" lvl="0" marL="0" rtl="0" algn="l">
              <a:spcBef>
                <a:spcPts val="1200"/>
              </a:spcBef>
              <a:spcAft>
                <a:spcPts val="1200"/>
              </a:spcAft>
              <a:buNone/>
            </a:pPr>
            <a:r>
              <a:t/>
            </a:r>
            <a:endParaRPr>
              <a:highlight>
                <a:srgbClr val="FFFF00"/>
              </a:high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1" name="Shape 371"/>
        <p:cNvGrpSpPr/>
        <p:nvPr/>
      </p:nvGrpSpPr>
      <p:grpSpPr>
        <a:xfrm>
          <a:off x="0" y="0"/>
          <a:ext cx="0" cy="0"/>
          <a:chOff x="0" y="0"/>
          <a:chExt cx="0" cy="0"/>
        </a:xfrm>
      </p:grpSpPr>
      <p:pic>
        <p:nvPicPr>
          <p:cNvPr id="372" name="Google Shape;372;p57"/>
          <p:cNvPicPr preferRelativeResize="0"/>
          <p:nvPr/>
        </p:nvPicPr>
        <p:blipFill>
          <a:blip r:embed="rId3">
            <a:alphaModFix/>
          </a:blip>
          <a:stretch>
            <a:fillRect/>
          </a:stretch>
        </p:blipFill>
        <p:spPr>
          <a:xfrm>
            <a:off x="152400" y="152400"/>
            <a:ext cx="7985224" cy="483870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76" name="Shape 376"/>
        <p:cNvGrpSpPr/>
        <p:nvPr/>
      </p:nvGrpSpPr>
      <p:grpSpPr>
        <a:xfrm>
          <a:off x="0" y="0"/>
          <a:ext cx="0" cy="0"/>
          <a:chOff x="0" y="0"/>
          <a:chExt cx="0" cy="0"/>
        </a:xfrm>
      </p:grpSpPr>
      <p:pic>
        <p:nvPicPr>
          <p:cNvPr id="377" name="Google Shape;377;p58"/>
          <p:cNvPicPr preferRelativeResize="0"/>
          <p:nvPr/>
        </p:nvPicPr>
        <p:blipFill>
          <a:blip r:embed="rId3">
            <a:alphaModFix/>
          </a:blip>
          <a:stretch>
            <a:fillRect/>
          </a:stretch>
        </p:blipFill>
        <p:spPr>
          <a:xfrm>
            <a:off x="152400" y="152400"/>
            <a:ext cx="8839204" cy="237812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Section 3</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Presentation (15 pts)</a:t>
            </a:r>
            <a:endParaRPr/>
          </a:p>
        </p:txBody>
      </p:sp>
      <p:sp>
        <p:nvSpPr>
          <p:cNvPr id="388" name="Google Shape;388;p60"/>
          <p:cNvSpPr txBox="1"/>
          <p:nvPr>
            <p:ph idx="1" type="body"/>
          </p:nvPr>
        </p:nvSpPr>
        <p:spPr>
          <a:xfrm>
            <a:off x="729450" y="1960975"/>
            <a:ext cx="3900900" cy="2710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Content: The presentation tells a story about the project and includes the following:</a:t>
            </a:r>
            <a:endParaRPr b="1"/>
          </a:p>
          <a:p>
            <a:pPr indent="0" lvl="0" marL="0" rtl="0" algn="l">
              <a:spcBef>
                <a:spcPts val="1200"/>
              </a:spcBef>
              <a:spcAft>
                <a:spcPts val="0"/>
              </a:spcAft>
              <a:buNone/>
            </a:pPr>
            <a:r>
              <a:rPr lang="en" strike="sngStrike"/>
              <a:t>Selected topic</a:t>
            </a:r>
            <a:endParaRPr strike="sngStrike"/>
          </a:p>
          <a:p>
            <a:pPr indent="0" lvl="0" marL="0" rtl="0" algn="l">
              <a:spcBef>
                <a:spcPts val="1200"/>
              </a:spcBef>
              <a:spcAft>
                <a:spcPts val="0"/>
              </a:spcAft>
              <a:buNone/>
            </a:pPr>
            <a:r>
              <a:rPr lang="en" strike="sngStrike"/>
              <a:t>Reason topic was selected</a:t>
            </a:r>
            <a:endParaRPr strike="sngStrike"/>
          </a:p>
          <a:p>
            <a:pPr indent="0" lvl="0" marL="0" rtl="0" algn="l">
              <a:spcBef>
                <a:spcPts val="1200"/>
              </a:spcBef>
              <a:spcAft>
                <a:spcPts val="0"/>
              </a:spcAft>
              <a:buNone/>
            </a:pPr>
            <a:r>
              <a:rPr lang="en" strike="sngStrike"/>
              <a:t>Description of the source of data</a:t>
            </a:r>
            <a:endParaRPr strike="sngStrike"/>
          </a:p>
          <a:p>
            <a:pPr indent="0" lvl="0" marL="0" rtl="0" algn="l">
              <a:spcBef>
                <a:spcPts val="1200"/>
              </a:spcBef>
              <a:spcAft>
                <a:spcPts val="0"/>
              </a:spcAft>
              <a:buNone/>
            </a:pPr>
            <a:r>
              <a:rPr lang="en" strike="sngStrike"/>
              <a:t>Questions the team hopes to answer with the data</a:t>
            </a:r>
            <a:endParaRPr strike="sngStrike"/>
          </a:p>
          <a:p>
            <a:pPr indent="0" lvl="0" marL="0" rtl="0" algn="l">
              <a:spcBef>
                <a:spcPts val="1200"/>
              </a:spcBef>
              <a:spcAft>
                <a:spcPts val="0"/>
              </a:spcAft>
              <a:buNone/>
            </a:pPr>
            <a:r>
              <a:rPr lang="en" strike="sngStrike"/>
              <a:t>Description of the data exploration phase of the project</a:t>
            </a:r>
            <a:endParaRPr strike="sngStrike"/>
          </a:p>
          <a:p>
            <a:pPr indent="0" lvl="0" marL="0" rtl="0" algn="l">
              <a:spcBef>
                <a:spcPts val="1200"/>
              </a:spcBef>
              <a:spcAft>
                <a:spcPts val="0"/>
              </a:spcAft>
              <a:buNone/>
            </a:pPr>
            <a:r>
              <a:rPr lang="en" strike="sngStrike"/>
              <a:t>Description of the analysis phase of the project</a:t>
            </a:r>
            <a:endParaRPr strike="sngStrike"/>
          </a:p>
          <a:p>
            <a:pPr indent="0" lvl="0" marL="0" rtl="0" algn="l">
              <a:spcBef>
                <a:spcPts val="1200"/>
              </a:spcBef>
              <a:spcAft>
                <a:spcPts val="1200"/>
              </a:spcAft>
              <a:buNone/>
            </a:pPr>
            <a:r>
              <a:rPr lang="en">
                <a:highlight>
                  <a:srgbClr val="FFFF00"/>
                </a:highlight>
              </a:rPr>
              <a:t>Technologies, languages, tools, and algorithms used throughout the project</a:t>
            </a:r>
            <a:endParaRPr>
              <a:highlight>
                <a:srgbClr val="FFFF00"/>
              </a:highlight>
            </a:endParaRPr>
          </a:p>
        </p:txBody>
      </p:sp>
      <p:sp>
        <p:nvSpPr>
          <p:cNvPr id="389" name="Google Shape;389;p60"/>
          <p:cNvSpPr txBox="1"/>
          <p:nvPr/>
        </p:nvSpPr>
        <p:spPr>
          <a:xfrm>
            <a:off x="4718250" y="1960975"/>
            <a:ext cx="36999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Slides</a:t>
            </a:r>
            <a:endParaRPr sz="13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en" sz="1300" strike="sngStrike">
                <a:solidFill>
                  <a:schemeClr val="accent1"/>
                </a:solidFill>
                <a:latin typeface="Lato"/>
                <a:ea typeface="Lato"/>
                <a:cs typeface="Lato"/>
                <a:sym typeface="Lato"/>
              </a:rPr>
              <a:t>Presentations are drafted in Google Slides.</a:t>
            </a:r>
            <a:endParaRPr strike="sngStrike">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GitHub Repository (10 pts)</a:t>
            </a:r>
            <a:endParaRPr/>
          </a:p>
        </p:txBody>
      </p:sp>
      <p:sp>
        <p:nvSpPr>
          <p:cNvPr id="395" name="Google Shape;395;p61"/>
          <p:cNvSpPr txBox="1"/>
          <p:nvPr>
            <p:ph idx="1" type="body"/>
          </p:nvPr>
        </p:nvSpPr>
        <p:spPr>
          <a:xfrm>
            <a:off x="729450" y="1874100"/>
            <a:ext cx="3792300" cy="2877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Main Branch: All code in the main branch is production-ready.</a:t>
            </a:r>
            <a:endParaRPr/>
          </a:p>
          <a:p>
            <a:pPr indent="0" lvl="0" marL="0" rtl="0" algn="l">
              <a:spcBef>
                <a:spcPts val="1200"/>
              </a:spcBef>
              <a:spcAft>
                <a:spcPts val="0"/>
              </a:spcAft>
              <a:buNone/>
            </a:pPr>
            <a:r>
              <a:rPr lang="en"/>
              <a:t>M</a:t>
            </a:r>
            <a:r>
              <a:rPr lang="en"/>
              <a:t>ain branch should include:</a:t>
            </a:r>
            <a:endParaRPr/>
          </a:p>
          <a:p>
            <a:pPr indent="0" lvl="0" marL="0" rtl="0" algn="l">
              <a:spcBef>
                <a:spcPts val="1200"/>
              </a:spcBef>
              <a:spcAft>
                <a:spcPts val="0"/>
              </a:spcAft>
              <a:buNone/>
            </a:pPr>
            <a:r>
              <a:rPr lang="en" strike="sngStrike"/>
              <a:t>All code necessary to perform exploratory analysis</a:t>
            </a:r>
            <a:endParaRPr strike="sngStrike"/>
          </a:p>
          <a:p>
            <a:pPr indent="0" lvl="0" marL="0" rtl="0" algn="l">
              <a:spcBef>
                <a:spcPts val="1200"/>
              </a:spcBef>
              <a:spcAft>
                <a:spcPts val="0"/>
              </a:spcAft>
              <a:buNone/>
            </a:pPr>
            <a:r>
              <a:rPr lang="en" strike="sngStrike"/>
              <a:t>Most code necessary to complete the machine learning portion of the project</a:t>
            </a:r>
            <a:endParaRPr strike="sngStrike"/>
          </a:p>
          <a:p>
            <a:pPr indent="0" lvl="0" marL="0" rtl="0" algn="l">
              <a:spcBef>
                <a:spcPts val="1200"/>
              </a:spcBef>
              <a:spcAft>
                <a:spcPts val="0"/>
              </a:spcAft>
              <a:buNone/>
            </a:pPr>
            <a:r>
              <a:rPr lang="en"/>
              <a:t>README.md should include:</a:t>
            </a:r>
            <a:endParaRPr/>
          </a:p>
          <a:p>
            <a:pPr indent="0" lvl="0" marL="0" rtl="0" algn="l">
              <a:spcBef>
                <a:spcPts val="1200"/>
              </a:spcBef>
              <a:spcAft>
                <a:spcPts val="0"/>
              </a:spcAft>
              <a:buNone/>
            </a:pPr>
            <a:r>
              <a:rPr lang="en">
                <a:highlight>
                  <a:srgbClr val="FFFF00"/>
                </a:highlight>
              </a:rPr>
              <a:t>Description of the communication protocols has been removed</a:t>
            </a:r>
            <a:endParaRPr>
              <a:highlight>
                <a:srgbClr val="FFFF00"/>
              </a:highlight>
            </a:endParaRPr>
          </a:p>
          <a:p>
            <a:pPr indent="0" lvl="0" marL="0" rtl="0" algn="l">
              <a:spcBef>
                <a:spcPts val="1200"/>
              </a:spcBef>
              <a:spcAft>
                <a:spcPts val="0"/>
              </a:spcAft>
              <a:buNone/>
            </a:pPr>
            <a:r>
              <a:rPr lang="en">
                <a:highlight>
                  <a:srgbClr val="FFFF00"/>
                </a:highlight>
              </a:rPr>
              <a:t>Cohesive, structured outline of the project (this may include images, but they should be easy to follow and digest)</a:t>
            </a:r>
            <a:endParaRPr>
              <a:highlight>
                <a:srgbClr val="FFFF00"/>
              </a:highlight>
            </a:endParaRPr>
          </a:p>
          <a:p>
            <a:pPr indent="0" lvl="0" marL="0" rtl="0" algn="l">
              <a:spcBef>
                <a:spcPts val="1200"/>
              </a:spcBef>
              <a:spcAft>
                <a:spcPts val="1200"/>
              </a:spcAft>
              <a:buNone/>
            </a:pPr>
            <a:r>
              <a:rPr lang="en">
                <a:highlight>
                  <a:srgbClr val="FFFF00"/>
                </a:highlight>
              </a:rPr>
              <a:t>Link to Google Slides draft presentation</a:t>
            </a:r>
            <a:endParaRPr>
              <a:highlight>
                <a:srgbClr val="FFFF00"/>
              </a:highlight>
            </a:endParaRPr>
          </a:p>
        </p:txBody>
      </p:sp>
      <p:sp>
        <p:nvSpPr>
          <p:cNvPr id="396" name="Google Shape;396;p61"/>
          <p:cNvSpPr txBox="1"/>
          <p:nvPr/>
        </p:nvSpPr>
        <p:spPr>
          <a:xfrm>
            <a:off x="4627200" y="1853850"/>
            <a:ext cx="3741600" cy="29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solidFill>
                  <a:schemeClr val="accent1"/>
                </a:solidFill>
                <a:latin typeface="Lato"/>
                <a:ea typeface="Lato"/>
                <a:cs typeface="Lato"/>
                <a:sym typeface="Lato"/>
              </a:rPr>
              <a:t>Individual Branches- Requirements for the individual branches follow:</a:t>
            </a:r>
            <a:endParaRPr sz="1300">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strike="sngStrike">
                <a:solidFill>
                  <a:schemeClr val="accent1"/>
                </a:solidFill>
                <a:latin typeface="Lato"/>
                <a:ea typeface="Lato"/>
                <a:cs typeface="Lato"/>
                <a:sym typeface="Lato"/>
              </a:rPr>
              <a:t>At least one branch for each team member</a:t>
            </a:r>
            <a:endParaRPr sz="1300" strike="sngStrike">
              <a:solidFill>
                <a:schemeClr val="accent1"/>
              </a:solidFill>
              <a:latin typeface="Lato"/>
              <a:ea typeface="Lato"/>
              <a:cs typeface="Lato"/>
              <a:sym typeface="Lato"/>
            </a:endParaRPr>
          </a:p>
          <a:p>
            <a:pPr indent="0" lvl="0" marL="0" rtl="0" algn="l">
              <a:lnSpc>
                <a:spcPct val="115000"/>
              </a:lnSpc>
              <a:spcBef>
                <a:spcPts val="1200"/>
              </a:spcBef>
              <a:spcAft>
                <a:spcPts val="0"/>
              </a:spcAft>
              <a:buNone/>
            </a:pPr>
            <a:r>
              <a:rPr lang="en" sz="1300">
                <a:solidFill>
                  <a:schemeClr val="accent1"/>
                </a:solidFill>
                <a:latin typeface="Lato"/>
                <a:ea typeface="Lato"/>
                <a:cs typeface="Lato"/>
                <a:sym typeface="Lato"/>
              </a:rPr>
              <a:t>Each team member has at least four commits for the duration of the third segment (12 total commits per person)</a:t>
            </a:r>
            <a:endParaRPr sz="1300">
              <a:solidFill>
                <a:schemeClr val="accent1"/>
              </a:solidFill>
              <a:latin typeface="Lato"/>
              <a:ea typeface="Lato"/>
              <a:cs typeface="Lato"/>
              <a:sym typeface="Lato"/>
            </a:endParaRPr>
          </a:p>
          <a:p>
            <a:pPr indent="0" lvl="0" marL="0" rtl="0" algn="l">
              <a:lnSpc>
                <a:spcPct val="115000"/>
              </a:lnSpc>
              <a:spcBef>
                <a:spcPts val="1200"/>
              </a:spcBef>
              <a:spcAft>
                <a:spcPts val="1200"/>
              </a:spcAft>
              <a:buNone/>
            </a:pPr>
            <a:r>
              <a:rPr lang="en" sz="1300">
                <a:solidFill>
                  <a:schemeClr val="accent1"/>
                </a:solidFill>
                <a:latin typeface="Lato"/>
                <a:ea typeface="Lato"/>
                <a:cs typeface="Lato"/>
                <a:sym typeface="Lato"/>
              </a:rPr>
              <a:t>IMPORTANT: The descriptions and explanations required in the project deliverables should also be in your README.md as part of your outline, unless otherwise noted.</a:t>
            </a:r>
            <a:endParaRPr sz="1300">
              <a:solidFill>
                <a:schemeClr val="accen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Data</a:t>
            </a:r>
            <a:endParaRPr/>
          </a:p>
        </p:txBody>
      </p:sp>
      <p:sp>
        <p:nvSpPr>
          <p:cNvPr id="112" name="Google Shape;112;p17"/>
          <p:cNvSpPr txBox="1"/>
          <p:nvPr>
            <p:ph idx="1" type="body"/>
          </p:nvPr>
        </p:nvSpPr>
        <p:spPr>
          <a:xfrm>
            <a:off x="729450" y="1960975"/>
            <a:ext cx="6131700" cy="291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Source data description:</a:t>
            </a:r>
            <a:r>
              <a:rPr lang="en" sz="1600"/>
              <a:t> </a:t>
            </a:r>
            <a:r>
              <a:rPr lang="en" sz="1600">
                <a:solidFill>
                  <a:schemeClr val="accent2"/>
                </a:solidFill>
              </a:rPr>
              <a:t>The synthetic data we’re using is based on the IBM Watson dataset for attrition, but tailored to the healthcare industry.</a:t>
            </a:r>
            <a:endParaRPr sz="1600">
              <a:solidFill>
                <a:schemeClr val="accent2"/>
              </a:solidFill>
            </a:endParaRPr>
          </a:p>
          <a:p>
            <a:pPr indent="0" lvl="0" marL="0" rtl="0" algn="l">
              <a:spcBef>
                <a:spcPts val="1200"/>
              </a:spcBef>
              <a:spcAft>
                <a:spcPts val="0"/>
              </a:spcAft>
              <a:buNone/>
            </a:pPr>
            <a:r>
              <a:rPr b="1" lang="en" sz="1600"/>
              <a:t>Questions we hope to answer with the data: </a:t>
            </a:r>
            <a:endParaRPr b="1" sz="1600"/>
          </a:p>
          <a:p>
            <a:pPr indent="0" lvl="0" marL="0" rtl="0" algn="l">
              <a:spcBef>
                <a:spcPts val="1200"/>
              </a:spcBef>
              <a:spcAft>
                <a:spcPts val="0"/>
              </a:spcAft>
              <a:buNone/>
            </a:pPr>
            <a:r>
              <a:rPr lang="en" sz="1600">
                <a:solidFill>
                  <a:schemeClr val="accent2"/>
                </a:solidFill>
              </a:rPr>
              <a:t>1. Which factors most heavily influence a person’s likelihood of attritting?</a:t>
            </a:r>
            <a:endParaRPr sz="1600">
              <a:solidFill>
                <a:schemeClr val="accent2"/>
              </a:solidFill>
            </a:endParaRPr>
          </a:p>
          <a:p>
            <a:pPr indent="0" lvl="0" marL="0" rtl="0" algn="l">
              <a:spcBef>
                <a:spcPts val="1200"/>
              </a:spcBef>
              <a:spcAft>
                <a:spcPts val="1200"/>
              </a:spcAft>
              <a:buNone/>
            </a:pPr>
            <a:r>
              <a:rPr lang="en" sz="1600">
                <a:solidFill>
                  <a:schemeClr val="accent2"/>
                </a:solidFill>
              </a:rPr>
              <a:t>2. What is the typical profile of a healthcare worker who is likely to attrit?</a:t>
            </a:r>
            <a:endParaRPr b="1" sz="1600"/>
          </a:p>
        </p:txBody>
      </p:sp>
      <p:pic>
        <p:nvPicPr>
          <p:cNvPr id="113" name="Google Shape;113;p17"/>
          <p:cNvPicPr preferRelativeResize="0"/>
          <p:nvPr/>
        </p:nvPicPr>
        <p:blipFill>
          <a:blip r:embed="rId3">
            <a:alphaModFix/>
          </a:blip>
          <a:stretch>
            <a:fillRect/>
          </a:stretch>
        </p:blipFill>
        <p:spPr>
          <a:xfrm>
            <a:off x="6977699" y="2213463"/>
            <a:ext cx="1970900" cy="2410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Machine Learning Model (45 pts)</a:t>
            </a:r>
            <a:endParaRPr/>
          </a:p>
        </p:txBody>
      </p:sp>
      <p:sp>
        <p:nvSpPr>
          <p:cNvPr id="402" name="Google Shape;402;p62"/>
          <p:cNvSpPr txBox="1"/>
          <p:nvPr>
            <p:ph idx="1" type="body"/>
          </p:nvPr>
        </p:nvSpPr>
        <p:spPr>
          <a:xfrm>
            <a:off x="729450" y="1853850"/>
            <a:ext cx="7688700" cy="28770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Students will be expected to submit the working code for their machine learning model, as well as the following:</a:t>
            </a:r>
            <a:endParaRPr/>
          </a:p>
          <a:p>
            <a:pPr indent="0" lvl="0" marL="0" rtl="0" algn="l">
              <a:spcBef>
                <a:spcPts val="1200"/>
              </a:spcBef>
              <a:spcAft>
                <a:spcPts val="0"/>
              </a:spcAft>
              <a:buNone/>
            </a:pPr>
            <a:r>
              <a:rPr lang="en" strike="sngStrike"/>
              <a:t>Description of data preprocessing</a:t>
            </a:r>
            <a:endParaRPr strike="sngStrike"/>
          </a:p>
          <a:p>
            <a:pPr indent="0" lvl="0" marL="0" rtl="0" algn="l">
              <a:spcBef>
                <a:spcPts val="1200"/>
              </a:spcBef>
              <a:spcAft>
                <a:spcPts val="0"/>
              </a:spcAft>
              <a:buNone/>
            </a:pPr>
            <a:r>
              <a:rPr lang="en" strike="sngStrike"/>
              <a:t>Description of feature engineering and the feature selection, including the decision-making process</a:t>
            </a:r>
            <a:endParaRPr strike="sngStrike"/>
          </a:p>
          <a:p>
            <a:pPr indent="0" lvl="0" marL="0" rtl="0" algn="l">
              <a:spcBef>
                <a:spcPts val="1200"/>
              </a:spcBef>
              <a:spcAft>
                <a:spcPts val="0"/>
              </a:spcAft>
              <a:buNone/>
            </a:pPr>
            <a:r>
              <a:rPr lang="en" strike="sngStrike"/>
              <a:t>Description of how data was split into training and testing sets</a:t>
            </a:r>
            <a:endParaRPr strike="sngStrike"/>
          </a:p>
          <a:p>
            <a:pPr indent="0" lvl="0" marL="0" rtl="0" algn="l">
              <a:spcBef>
                <a:spcPts val="1200"/>
              </a:spcBef>
              <a:spcAft>
                <a:spcPts val="0"/>
              </a:spcAft>
              <a:buNone/>
            </a:pPr>
            <a:r>
              <a:rPr lang="en" strike="sngStrike"/>
              <a:t>Explanation of model choice, including limitations and benefits</a:t>
            </a:r>
            <a:endParaRPr strike="sngStrike"/>
          </a:p>
          <a:p>
            <a:pPr indent="0" lvl="0" marL="0" rtl="0" algn="l">
              <a:spcBef>
                <a:spcPts val="1200"/>
              </a:spcBef>
              <a:spcAft>
                <a:spcPts val="0"/>
              </a:spcAft>
              <a:buNone/>
            </a:pPr>
            <a:r>
              <a:rPr lang="en">
                <a:highlight>
                  <a:srgbClr val="FFFF00"/>
                </a:highlight>
              </a:rPr>
              <a:t>Explanation of changes in model choice (if changes occurred between the Segment 2 and Segment 3 deliverables)</a:t>
            </a:r>
            <a:endParaRPr>
              <a:highlight>
                <a:srgbClr val="FFFF00"/>
              </a:highlight>
            </a:endParaRPr>
          </a:p>
          <a:p>
            <a:pPr indent="0" lvl="0" marL="0" rtl="0" algn="l">
              <a:spcBef>
                <a:spcPts val="1200"/>
              </a:spcBef>
              <a:spcAft>
                <a:spcPts val="0"/>
              </a:spcAft>
              <a:buNone/>
            </a:pPr>
            <a:r>
              <a:rPr lang="en">
                <a:highlight>
                  <a:srgbClr val="FFFF00"/>
                </a:highlight>
              </a:rPr>
              <a:t>Description of how they have trained the model thus far, and any additional training that will take place</a:t>
            </a:r>
            <a:endParaRPr>
              <a:highlight>
                <a:srgbClr val="FFFF00"/>
              </a:highlight>
            </a:endParaRPr>
          </a:p>
          <a:p>
            <a:pPr indent="0" lvl="0" marL="0" rtl="0" algn="l">
              <a:spcBef>
                <a:spcPts val="1200"/>
              </a:spcBef>
              <a:spcAft>
                <a:spcPts val="0"/>
              </a:spcAft>
              <a:buNone/>
            </a:pPr>
            <a:r>
              <a:rPr lang="en">
                <a:highlight>
                  <a:srgbClr val="FFFF00"/>
                </a:highlight>
              </a:rPr>
              <a:t>Description of current accuracy score</a:t>
            </a:r>
            <a:endParaRPr>
              <a:highlight>
                <a:srgbClr val="FFFF00"/>
              </a:highlight>
            </a:endParaRPr>
          </a:p>
          <a:p>
            <a:pPr indent="0" lvl="0" marL="0" rtl="0" algn="l">
              <a:spcBef>
                <a:spcPts val="1200"/>
              </a:spcBef>
              <a:spcAft>
                <a:spcPts val="1200"/>
              </a:spcAft>
              <a:buNone/>
            </a:pPr>
            <a:r>
              <a:rPr lang="en">
                <a:highlight>
                  <a:srgbClr val="FFFF00"/>
                </a:highlight>
              </a:rPr>
              <a:t>Additionally, the model obviously addresses the question or problem the team is solving.</a:t>
            </a:r>
            <a:endParaRPr>
              <a:highlight>
                <a:srgbClr val="FFFF00"/>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Database (0 pts)</a:t>
            </a:r>
            <a:endParaRPr/>
          </a:p>
        </p:txBody>
      </p:sp>
      <p:sp>
        <p:nvSpPr>
          <p:cNvPr id="408" name="Google Shape;408;p63"/>
          <p:cNvSpPr txBox="1"/>
          <p:nvPr>
            <p:ph idx="1" type="body"/>
          </p:nvPr>
        </p:nvSpPr>
        <p:spPr>
          <a:xfrm>
            <a:off x="729450" y="1853850"/>
            <a:ext cx="7688700" cy="292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no deliverables for the database integration section of the project for this segment.</a:t>
            </a:r>
            <a:endParaRPr strike="sngStrike"/>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Dashboard (30 pts)</a:t>
            </a:r>
            <a:endParaRPr/>
          </a:p>
        </p:txBody>
      </p:sp>
      <p:sp>
        <p:nvSpPr>
          <p:cNvPr id="414" name="Google Shape;414;p6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dashboard presents a data story that is logical and easy to follow for someone unfamiliar with the topic. It includes the following:</a:t>
            </a:r>
            <a:endParaRPr/>
          </a:p>
          <a:p>
            <a:pPr indent="0" lvl="0" marL="0" rtl="0" algn="l">
              <a:spcBef>
                <a:spcPts val="1200"/>
              </a:spcBef>
              <a:spcAft>
                <a:spcPts val="0"/>
              </a:spcAft>
              <a:buNone/>
            </a:pPr>
            <a:r>
              <a:rPr lang="en">
                <a:highlight>
                  <a:srgbClr val="FFFF00"/>
                </a:highlight>
              </a:rPr>
              <a:t>Images from the initial analysis</a:t>
            </a:r>
            <a:endParaRPr>
              <a:highlight>
                <a:srgbClr val="FFFF00"/>
              </a:highlight>
            </a:endParaRPr>
          </a:p>
          <a:p>
            <a:pPr indent="0" lvl="0" marL="0" rtl="0" algn="l">
              <a:spcBef>
                <a:spcPts val="1200"/>
              </a:spcBef>
              <a:spcAft>
                <a:spcPts val="0"/>
              </a:spcAft>
              <a:buNone/>
            </a:pPr>
            <a:r>
              <a:rPr lang="en">
                <a:highlight>
                  <a:srgbClr val="FFFF00"/>
                </a:highlight>
              </a:rPr>
              <a:t>Data (images or report) from the machine learning task</a:t>
            </a:r>
            <a:endParaRPr>
              <a:highlight>
                <a:srgbClr val="FFFF00"/>
              </a:highlight>
            </a:endParaRPr>
          </a:p>
          <a:p>
            <a:pPr indent="0" lvl="0" marL="0" rtl="0" algn="l">
              <a:spcBef>
                <a:spcPts val="1200"/>
              </a:spcBef>
              <a:spcAft>
                <a:spcPts val="0"/>
              </a:spcAft>
              <a:buNone/>
            </a:pPr>
            <a:r>
              <a:rPr lang="en">
                <a:highlight>
                  <a:srgbClr val="FFFF00"/>
                </a:highlight>
              </a:rPr>
              <a:t>At least one interactive element</a:t>
            </a:r>
            <a:endParaRPr>
              <a:highlight>
                <a:srgbClr val="FFFF00"/>
              </a:highlight>
            </a:endParaRPr>
          </a:p>
          <a:p>
            <a:pPr indent="0" lvl="0" marL="0" rtl="0" algn="l">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65"/>
          <p:cNvPicPr preferRelativeResize="0"/>
          <p:nvPr/>
        </p:nvPicPr>
        <p:blipFill>
          <a:blip r:embed="rId3">
            <a:alphaModFix/>
          </a:blip>
          <a:stretch>
            <a:fillRect/>
          </a:stretch>
        </p:blipFill>
        <p:spPr>
          <a:xfrm>
            <a:off x="0" y="0"/>
            <a:ext cx="7226645" cy="51435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66"/>
          <p:cNvPicPr preferRelativeResize="0"/>
          <p:nvPr/>
        </p:nvPicPr>
        <p:blipFill>
          <a:blip r:embed="rId3">
            <a:alphaModFix/>
          </a:blip>
          <a:stretch>
            <a:fillRect/>
          </a:stretch>
        </p:blipFill>
        <p:spPr>
          <a:xfrm>
            <a:off x="0" y="0"/>
            <a:ext cx="9144001" cy="15604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 Exploring the Data</a:t>
            </a:r>
            <a:endParaRPr/>
          </a:p>
        </p:txBody>
      </p:sp>
      <p:sp>
        <p:nvSpPr>
          <p:cNvPr id="124" name="Google Shape;124;p19"/>
          <p:cNvSpPr txBox="1"/>
          <p:nvPr>
            <p:ph idx="1" type="body"/>
          </p:nvPr>
        </p:nvSpPr>
        <p:spPr>
          <a:xfrm>
            <a:off x="729450" y="1853850"/>
            <a:ext cx="4268400" cy="27414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400"/>
              <a:t>Used Jupyter Notebook + Pandas to show:</a:t>
            </a:r>
            <a:endParaRPr b="1" sz="1400"/>
          </a:p>
          <a:p>
            <a:pPr indent="-317500" lvl="0" marL="457200" rtl="0" algn="l">
              <a:lnSpc>
                <a:spcPct val="115000"/>
              </a:lnSpc>
              <a:spcBef>
                <a:spcPts val="1200"/>
              </a:spcBef>
              <a:spcAft>
                <a:spcPts val="0"/>
              </a:spcAft>
              <a:buClr>
                <a:schemeClr val="accent2"/>
              </a:buClr>
              <a:buSzPts val="1400"/>
              <a:buChar char="●"/>
            </a:pPr>
            <a:r>
              <a:rPr lang="en" sz="1400">
                <a:solidFill>
                  <a:schemeClr val="accent2"/>
                </a:solidFill>
              </a:rPr>
              <a:t>DataFrame shape + structure</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Missing Values</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Data Types</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Integer Data</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Descriptive summaries for numerical columns</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Informative data</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String Data</a:t>
            </a:r>
            <a:endParaRPr sz="1400">
              <a:solidFill>
                <a:schemeClr val="accent2"/>
              </a:solidFill>
            </a:endParaRPr>
          </a:p>
          <a:p>
            <a:pPr indent="-317500" lvl="0" marL="457200" rtl="0" algn="l">
              <a:lnSpc>
                <a:spcPct val="115000"/>
              </a:lnSpc>
              <a:spcBef>
                <a:spcPts val="0"/>
              </a:spcBef>
              <a:spcAft>
                <a:spcPts val="0"/>
              </a:spcAft>
              <a:buClr>
                <a:schemeClr val="accent2"/>
              </a:buClr>
              <a:buSzPts val="1400"/>
              <a:buChar char="●"/>
            </a:pPr>
            <a:r>
              <a:rPr lang="en" sz="1400">
                <a:solidFill>
                  <a:schemeClr val="accent2"/>
                </a:solidFill>
              </a:rPr>
              <a:t>Possible </a:t>
            </a:r>
            <a:r>
              <a:rPr lang="en" sz="1400">
                <a:solidFill>
                  <a:schemeClr val="accent2"/>
                </a:solidFill>
              </a:rPr>
              <a:t>responses</a:t>
            </a:r>
            <a:r>
              <a:rPr lang="en" sz="1400">
                <a:solidFill>
                  <a:schemeClr val="accent2"/>
                </a:solidFill>
              </a:rPr>
              <a:t> for each column of object data</a:t>
            </a:r>
            <a:endParaRPr sz="1400">
              <a:solidFill>
                <a:schemeClr val="accent2"/>
              </a:solidFill>
            </a:endParaRPr>
          </a:p>
        </p:txBody>
      </p:sp>
      <p:pic>
        <p:nvPicPr>
          <p:cNvPr id="125" name="Google Shape;125;p19"/>
          <p:cNvPicPr preferRelativeResize="0"/>
          <p:nvPr/>
        </p:nvPicPr>
        <p:blipFill>
          <a:blip r:embed="rId3">
            <a:alphaModFix/>
          </a:blip>
          <a:stretch>
            <a:fillRect/>
          </a:stretch>
        </p:blipFill>
        <p:spPr>
          <a:xfrm>
            <a:off x="5130825" y="1921613"/>
            <a:ext cx="3651325" cy="260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727252" y="1318650"/>
            <a:ext cx="22671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131" name="Google Shape;131;p20"/>
          <p:cNvSpPr txBox="1"/>
          <p:nvPr>
            <p:ph idx="1" type="body"/>
          </p:nvPr>
        </p:nvSpPr>
        <p:spPr>
          <a:xfrm>
            <a:off x="727250" y="2431450"/>
            <a:ext cx="2329800" cy="17805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935"/>
              <a:buNone/>
            </a:pPr>
            <a:r>
              <a:rPr b="1" lang="en" sz="1205"/>
              <a:t>DataFrame Structure:</a:t>
            </a:r>
            <a:endParaRPr b="1" sz="1205"/>
          </a:p>
          <a:p>
            <a:pPr indent="0" lvl="0" marL="0" rtl="0" algn="l">
              <a:lnSpc>
                <a:spcPct val="105000"/>
              </a:lnSpc>
              <a:spcBef>
                <a:spcPts val="1200"/>
              </a:spcBef>
              <a:spcAft>
                <a:spcPts val="1200"/>
              </a:spcAft>
              <a:buSzPts val="935"/>
              <a:buNone/>
            </a:pPr>
            <a:r>
              <a:rPr lang="en" sz="1205">
                <a:solidFill>
                  <a:schemeClr val="accent5"/>
                </a:solidFill>
              </a:rPr>
              <a:t>Data divided into basic personal information, employee work history, employee current job, employee finances, employee satisfaction, and employee feedback</a:t>
            </a:r>
            <a:endParaRPr sz="1205">
              <a:solidFill>
                <a:schemeClr val="accent5"/>
              </a:solidFill>
            </a:endParaRPr>
          </a:p>
        </p:txBody>
      </p:sp>
      <p:graphicFrame>
        <p:nvGraphicFramePr>
          <p:cNvPr id="132" name="Google Shape;132;p20"/>
          <p:cNvGraphicFramePr/>
          <p:nvPr/>
        </p:nvGraphicFramePr>
        <p:xfrm>
          <a:off x="2725150" y="764375"/>
          <a:ext cx="3000000" cy="3000000"/>
        </p:xfrm>
        <a:graphic>
          <a:graphicData uri="http://schemas.openxmlformats.org/drawingml/2006/table">
            <a:tbl>
              <a:tblPr>
                <a:noFill/>
                <a:tableStyleId>{E8C155C5-9369-474A-AAE2-8DCACCC96A1F}</a:tableStyleId>
              </a:tblPr>
              <a:tblGrid>
                <a:gridCol w="6251650"/>
              </a:tblGrid>
              <a:tr h="600600">
                <a:tc>
                  <a:txBody>
                    <a:bodyPr/>
                    <a:lstStyle/>
                    <a:p>
                      <a:pPr indent="0" lvl="0" marL="0" rtl="0" algn="l">
                        <a:spcBef>
                          <a:spcPts val="0"/>
                        </a:spcBef>
                        <a:spcAft>
                          <a:spcPts val="0"/>
                        </a:spcAft>
                        <a:buNone/>
                      </a:pPr>
                      <a:r>
                        <a:rPr b="1" lang="en">
                          <a:solidFill>
                            <a:schemeClr val="accent1"/>
                          </a:solidFill>
                          <a:latin typeface="Lato"/>
                          <a:ea typeface="Lato"/>
                          <a:cs typeface="Lato"/>
                          <a:sym typeface="Lato"/>
                        </a:rPr>
                        <a:t>Shape</a:t>
                      </a:r>
                      <a:endParaRPr b="1">
                        <a:solidFill>
                          <a:schemeClr val="accent1"/>
                        </a:solidFill>
                        <a:latin typeface="Lato"/>
                        <a:ea typeface="Lato"/>
                        <a:cs typeface="Lato"/>
                        <a:sym typeface="Lato"/>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1066475">
                <a:tc>
                  <a:txBody>
                    <a:bodyPr/>
                    <a:lstStyle/>
                    <a:p>
                      <a:pPr indent="0" lvl="0" marL="0" rtl="0" algn="l">
                        <a:spcBef>
                          <a:spcPts val="0"/>
                        </a:spcBef>
                        <a:spcAft>
                          <a:spcPts val="0"/>
                        </a:spcAft>
                        <a:buNone/>
                      </a:pPr>
                      <a:r>
                        <a:rPr b="1" lang="en">
                          <a:solidFill>
                            <a:schemeClr val="accent1"/>
                          </a:solidFill>
                          <a:latin typeface="Lato"/>
                          <a:ea typeface="Lato"/>
                          <a:cs typeface="Lato"/>
                          <a:sym typeface="Lato"/>
                        </a:rPr>
                        <a:t>Column</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names</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&amp; null</a:t>
                      </a:r>
                      <a:endParaRPr b="1">
                        <a:solidFill>
                          <a:schemeClr val="accent1"/>
                        </a:solidFill>
                        <a:latin typeface="Lato"/>
                        <a:ea typeface="Lato"/>
                        <a:cs typeface="Lato"/>
                        <a:sym typeface="Lato"/>
                      </a:endParaRPr>
                    </a:p>
                    <a:p>
                      <a:pPr indent="0" lvl="0" marL="0" rtl="0" algn="l">
                        <a:spcBef>
                          <a:spcPts val="0"/>
                        </a:spcBef>
                        <a:spcAft>
                          <a:spcPts val="0"/>
                        </a:spcAft>
                        <a:buNone/>
                      </a:pPr>
                      <a:r>
                        <a:rPr b="1" lang="en">
                          <a:solidFill>
                            <a:schemeClr val="accent1"/>
                          </a:solidFill>
                          <a:latin typeface="Lato"/>
                          <a:ea typeface="Lato"/>
                          <a:cs typeface="Lato"/>
                          <a:sym typeface="Lato"/>
                        </a:rPr>
                        <a:t>values</a:t>
                      </a:r>
                      <a:endParaRPr b="1">
                        <a:solidFill>
                          <a:schemeClr val="accent1"/>
                        </a:solidFill>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pic>
        <p:nvPicPr>
          <p:cNvPr id="133" name="Google Shape;133;p20"/>
          <p:cNvPicPr preferRelativeResize="0"/>
          <p:nvPr/>
        </p:nvPicPr>
        <p:blipFill rotWithShape="1">
          <a:blip r:embed="rId3">
            <a:alphaModFix/>
          </a:blip>
          <a:srcRect b="51933" l="19968" r="58635" t="44909"/>
          <a:stretch/>
        </p:blipFill>
        <p:spPr>
          <a:xfrm>
            <a:off x="3912975" y="929755"/>
            <a:ext cx="3876000" cy="306824"/>
          </a:xfrm>
          <a:prstGeom prst="rect">
            <a:avLst/>
          </a:prstGeom>
          <a:noFill/>
          <a:ln cap="flat" cmpd="sng" w="9525">
            <a:solidFill>
              <a:schemeClr val="lt2"/>
            </a:solidFill>
            <a:prstDash val="solid"/>
            <a:round/>
            <a:headEnd len="sm" w="sm" type="none"/>
            <a:tailEnd len="sm" w="sm" type="none"/>
          </a:ln>
        </p:spPr>
      </p:pic>
      <p:pic>
        <p:nvPicPr>
          <p:cNvPr id="134" name="Google Shape;134;p20"/>
          <p:cNvPicPr preferRelativeResize="0"/>
          <p:nvPr/>
        </p:nvPicPr>
        <p:blipFill rotWithShape="1">
          <a:blip r:embed="rId4">
            <a:alphaModFix/>
          </a:blip>
          <a:srcRect b="33716" l="19852" r="64277" t="26880"/>
          <a:stretch/>
        </p:blipFill>
        <p:spPr>
          <a:xfrm>
            <a:off x="3886900" y="1472076"/>
            <a:ext cx="2415600" cy="3217200"/>
          </a:xfrm>
          <a:prstGeom prst="rect">
            <a:avLst/>
          </a:prstGeom>
          <a:noFill/>
          <a:ln cap="flat" cmpd="sng" w="9525">
            <a:solidFill>
              <a:schemeClr val="lt2"/>
            </a:solidFill>
            <a:prstDash val="solid"/>
            <a:round/>
            <a:headEnd len="sm" w="sm" type="none"/>
            <a:tailEnd len="sm" w="sm" type="none"/>
          </a:ln>
        </p:spPr>
      </p:pic>
      <p:pic>
        <p:nvPicPr>
          <p:cNvPr id="135" name="Google Shape;135;p20"/>
          <p:cNvPicPr preferRelativeResize="0"/>
          <p:nvPr/>
        </p:nvPicPr>
        <p:blipFill rotWithShape="1">
          <a:blip r:embed="rId4">
            <a:alphaModFix/>
          </a:blip>
          <a:srcRect b="862" l="19790" r="64840" t="66571"/>
          <a:stretch/>
        </p:blipFill>
        <p:spPr>
          <a:xfrm>
            <a:off x="6378700" y="1472075"/>
            <a:ext cx="2267098" cy="2577207"/>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ph type="title"/>
          </p:nvPr>
        </p:nvSpPr>
        <p:spPr>
          <a:xfrm>
            <a:off x="727252" y="1270125"/>
            <a:ext cx="2267100" cy="138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Exploring the Data</a:t>
            </a:r>
            <a:endParaRPr/>
          </a:p>
        </p:txBody>
      </p:sp>
      <p:sp>
        <p:nvSpPr>
          <p:cNvPr id="141" name="Google Shape;141;p21"/>
          <p:cNvSpPr txBox="1"/>
          <p:nvPr>
            <p:ph idx="1" type="body"/>
          </p:nvPr>
        </p:nvSpPr>
        <p:spPr>
          <a:xfrm>
            <a:off x="727250" y="2218875"/>
            <a:ext cx="1902600" cy="159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Data Types:</a:t>
            </a:r>
            <a:endParaRPr b="1"/>
          </a:p>
          <a:p>
            <a:pPr indent="0" lvl="0" marL="0" rtl="0" algn="l">
              <a:spcBef>
                <a:spcPts val="1200"/>
              </a:spcBef>
              <a:spcAft>
                <a:spcPts val="1200"/>
              </a:spcAft>
              <a:buNone/>
            </a:pPr>
            <a:r>
              <a:rPr lang="en">
                <a:solidFill>
                  <a:schemeClr val="accent5"/>
                </a:solidFill>
              </a:rPr>
              <a:t>P</a:t>
            </a:r>
            <a:r>
              <a:rPr lang="en">
                <a:solidFill>
                  <a:schemeClr val="accent5"/>
                </a:solidFill>
              </a:rPr>
              <a:t>rimarily int, some strings</a:t>
            </a:r>
            <a:endParaRPr>
              <a:solidFill>
                <a:schemeClr val="accent5"/>
              </a:solidFill>
            </a:endParaRPr>
          </a:p>
        </p:txBody>
      </p:sp>
      <p:graphicFrame>
        <p:nvGraphicFramePr>
          <p:cNvPr id="142" name="Google Shape;142;p21"/>
          <p:cNvGraphicFramePr/>
          <p:nvPr/>
        </p:nvGraphicFramePr>
        <p:xfrm>
          <a:off x="2801350" y="1149675"/>
          <a:ext cx="3000000" cy="3000000"/>
        </p:xfrm>
        <a:graphic>
          <a:graphicData uri="http://schemas.openxmlformats.org/drawingml/2006/table">
            <a:tbl>
              <a:tblPr>
                <a:noFill/>
                <a:tableStyleId>{E8C155C5-9369-474A-AAE2-8DCACCC96A1F}</a:tableStyleId>
              </a:tblPr>
              <a:tblGrid>
                <a:gridCol w="6251650"/>
              </a:tblGrid>
              <a:tr h="650100">
                <a:tc>
                  <a:txBody>
                    <a:bodyPr/>
                    <a:lstStyle/>
                    <a:p>
                      <a:pPr indent="0" lvl="0" marL="0" rtl="0" algn="l">
                        <a:spcBef>
                          <a:spcPts val="0"/>
                        </a:spcBef>
                        <a:spcAft>
                          <a:spcPts val="0"/>
                        </a:spcAft>
                        <a:buNone/>
                      </a:pPr>
                      <a:r>
                        <a:rPr lang="en">
                          <a:latin typeface="Lato"/>
                          <a:ea typeface="Lato"/>
                          <a:cs typeface="Lato"/>
                          <a:sym typeface="Lato"/>
                        </a:rPr>
                        <a:t>Data Type</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Counts</a:t>
                      </a:r>
                      <a:endParaRPr>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1598300">
                <a:tc>
                  <a:txBody>
                    <a:bodyPr/>
                    <a:lstStyle/>
                    <a:p>
                      <a:pPr indent="0" lvl="0" marL="0" rtl="0" algn="l">
                        <a:spcBef>
                          <a:spcPts val="0"/>
                        </a:spcBef>
                        <a:spcAft>
                          <a:spcPts val="0"/>
                        </a:spcAft>
                        <a:buNone/>
                      </a:pPr>
                      <a:r>
                        <a:rPr lang="en">
                          <a:latin typeface="Lato"/>
                          <a:ea typeface="Lato"/>
                          <a:cs typeface="Lato"/>
                          <a:sym typeface="Lato"/>
                        </a:rPr>
                        <a:t>Integer</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Columns</a:t>
                      </a:r>
                      <a:endParaRPr>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tcPr>
                </a:tc>
              </a:tr>
              <a:tr h="1598300">
                <a:tc>
                  <a:txBody>
                    <a:bodyPr/>
                    <a:lstStyle/>
                    <a:p>
                      <a:pPr indent="0" lvl="0" marL="0" rtl="0" algn="l">
                        <a:spcBef>
                          <a:spcPts val="0"/>
                        </a:spcBef>
                        <a:spcAft>
                          <a:spcPts val="0"/>
                        </a:spcAft>
                        <a:buNone/>
                      </a:pPr>
                      <a:r>
                        <a:rPr lang="en">
                          <a:latin typeface="Lato"/>
                          <a:ea typeface="Lato"/>
                          <a:cs typeface="Lato"/>
                          <a:sym typeface="Lato"/>
                        </a:rPr>
                        <a:t>Object</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Columns</a:t>
                      </a:r>
                      <a:endParaRPr>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B cap="flat" cmpd="sng" w="9525">
                      <a:solidFill>
                        <a:srgbClr val="9E9E9E">
                          <a:alpha val="0"/>
                        </a:srgbClr>
                      </a:solidFill>
                      <a:prstDash val="solid"/>
                      <a:round/>
                      <a:headEnd len="sm" w="sm" type="none"/>
                      <a:tailEnd len="sm" w="sm" type="none"/>
                    </a:lnB>
                  </a:tcPr>
                </a:tc>
              </a:tr>
            </a:tbl>
          </a:graphicData>
        </a:graphic>
      </p:graphicFrame>
      <p:pic>
        <p:nvPicPr>
          <p:cNvPr id="143" name="Google Shape;143;p21"/>
          <p:cNvPicPr preferRelativeResize="0"/>
          <p:nvPr/>
        </p:nvPicPr>
        <p:blipFill rotWithShape="1">
          <a:blip r:embed="rId3">
            <a:alphaModFix/>
          </a:blip>
          <a:srcRect b="49576" l="19787" r="73281" t="45693"/>
          <a:stretch/>
        </p:blipFill>
        <p:spPr>
          <a:xfrm>
            <a:off x="4016475" y="1207900"/>
            <a:ext cx="1254427" cy="459225"/>
          </a:xfrm>
          <a:prstGeom prst="rect">
            <a:avLst/>
          </a:prstGeom>
          <a:noFill/>
          <a:ln cap="flat" cmpd="sng" w="9525">
            <a:solidFill>
              <a:schemeClr val="lt2"/>
            </a:solidFill>
            <a:prstDash val="solid"/>
            <a:round/>
            <a:headEnd len="sm" w="sm" type="none"/>
            <a:tailEnd len="sm" w="sm" type="none"/>
          </a:ln>
        </p:spPr>
      </p:pic>
      <p:pic>
        <p:nvPicPr>
          <p:cNvPr id="144" name="Google Shape;144;p21"/>
          <p:cNvPicPr preferRelativeResize="0"/>
          <p:nvPr/>
        </p:nvPicPr>
        <p:blipFill rotWithShape="1">
          <a:blip r:embed="rId4">
            <a:alphaModFix/>
          </a:blip>
          <a:srcRect b="38500" l="19929" r="42503" t="42400"/>
          <a:stretch/>
        </p:blipFill>
        <p:spPr>
          <a:xfrm>
            <a:off x="4016475" y="1919151"/>
            <a:ext cx="4777589" cy="1302976"/>
          </a:xfrm>
          <a:prstGeom prst="rect">
            <a:avLst/>
          </a:prstGeom>
          <a:noFill/>
          <a:ln cap="flat" cmpd="sng" w="9525">
            <a:solidFill>
              <a:schemeClr val="lt2"/>
            </a:solidFill>
            <a:prstDash val="solid"/>
            <a:round/>
            <a:headEnd len="sm" w="sm" type="none"/>
            <a:tailEnd len="sm" w="sm" type="none"/>
          </a:ln>
        </p:spPr>
      </p:pic>
      <p:pic>
        <p:nvPicPr>
          <p:cNvPr id="145" name="Google Shape;145;p21"/>
          <p:cNvPicPr preferRelativeResize="0"/>
          <p:nvPr/>
        </p:nvPicPr>
        <p:blipFill rotWithShape="1">
          <a:blip r:embed="rId4">
            <a:alphaModFix/>
          </a:blip>
          <a:srcRect b="19140" l="20004" r="39613" t="73931"/>
          <a:stretch/>
        </p:blipFill>
        <p:spPr>
          <a:xfrm>
            <a:off x="4016475" y="3409703"/>
            <a:ext cx="4989250" cy="459225"/>
          </a:xfrm>
          <a:prstGeom prst="rect">
            <a:avLst/>
          </a:prstGeom>
          <a:noFill/>
          <a:ln cap="flat" cmpd="sng" w="9525">
            <a:solidFill>
              <a:schemeClr val="lt2"/>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